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3"/>
  </p:sldMasterIdLst>
  <p:notesMasterIdLst>
    <p:notesMasterId r:id="rId5"/>
  </p:notesMasterIdLst>
  <p:sldIdLst>
    <p:sldId id="257" r:id="rId4"/>
    <p:sldId id="561" r:id="rId6"/>
    <p:sldId id="401" r:id="rId7"/>
    <p:sldId id="562" r:id="rId8"/>
    <p:sldId id="420" r:id="rId9"/>
    <p:sldId id="569" r:id="rId10"/>
    <p:sldId id="594" r:id="rId11"/>
    <p:sldId id="563" r:id="rId12"/>
    <p:sldId id="565" r:id="rId13"/>
    <p:sldId id="566" r:id="rId14"/>
    <p:sldId id="568" r:id="rId15"/>
    <p:sldId id="567" r:id="rId16"/>
    <p:sldId id="578" r:id="rId17"/>
    <p:sldId id="590" r:id="rId18"/>
    <p:sldId id="423" r:id="rId19"/>
    <p:sldId id="579" r:id="rId20"/>
    <p:sldId id="580" r:id="rId21"/>
    <p:sldId id="581" r:id="rId22"/>
    <p:sldId id="582" r:id="rId23"/>
    <p:sldId id="583" r:id="rId24"/>
    <p:sldId id="593" r:id="rId25"/>
    <p:sldId id="584" r:id="rId26"/>
    <p:sldId id="585" r:id="rId27"/>
    <p:sldId id="586" r:id="rId28"/>
    <p:sldId id="587" r:id="rId29"/>
    <p:sldId id="589" r:id="rId30"/>
    <p:sldId id="595" r:id="rId31"/>
  </p:sldIdLst>
  <p:sldSz cx="12192000" cy="6858000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44" userDrawn="1">
          <p15:clr>
            <a:srgbClr val="A4A3A4"/>
          </p15:clr>
        </p15:guide>
        <p15:guide id="2" pos="353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 xiaoyang" initials="sx" lastIdx="1" clrIdx="0"/>
  <p:cmAuthor id="2" name="未知用户1" initials="未知用户1" lastIdx="1" clrIdx="1"/>
  <p:cmAuthor id="3" name="DELL" initials="D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072A68"/>
    <a:srgbClr val="9ED3D7"/>
    <a:srgbClr val="E73F3F"/>
    <a:srgbClr val="4472C4"/>
    <a:srgbClr val="E7AEAE"/>
    <a:srgbClr val="6D6E72"/>
    <a:srgbClr val="C8C9CB"/>
    <a:srgbClr val="DCEDF5"/>
    <a:srgbClr val="00AF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826" autoAdjust="0"/>
  </p:normalViewPr>
  <p:slideViewPr>
    <p:cSldViewPr showGuides="1">
      <p:cViewPr varScale="1">
        <p:scale>
          <a:sx n="64" d="100"/>
          <a:sy n="64" d="100"/>
        </p:scale>
        <p:origin x="1268" y="40"/>
      </p:cViewPr>
      <p:guideLst>
        <p:guide orient="horz" pos="2344"/>
        <p:guide pos="353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6" Type="http://schemas.openxmlformats.org/officeDocument/2006/relationships/tags" Target="tags/tag159.xml"/><Relationship Id="rId35" Type="http://schemas.openxmlformats.org/officeDocument/2006/relationships/commentAuthors" Target="commentAuthors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185252-CA25-46F4-9708-9C7765E81B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569FC4-B074-4096-856B-74D98318E07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rgbClr val="F0200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1CFA-A42B-4DB3-841C-7CD1302F567D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lvl="1" indent="0" fontAlgn="auto">
              <a:lnSpc>
                <a:spcPct val="140000"/>
              </a:lnSpc>
              <a:buClr>
                <a:srgbClr val="4597A0"/>
              </a:buClr>
              <a:buFont typeface="Wingdings" panose="05000000000000000000" pitchFamily="2" charset="2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首先介绍一下僵尸网络，僵尸网络由三个部分组成：黑客、命令和控制服务器还有僵尸主机。黑客先把攻击指令上传到服务器，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lvl="1" indent="0" fontAlgn="auto">
              <a:lnSpc>
                <a:spcPct val="140000"/>
              </a:lnSpc>
              <a:buClr>
                <a:srgbClr val="4597A0"/>
              </a:buClr>
              <a:buFont typeface="Wingdings" panose="05000000000000000000" pitchFamily="2" charset="2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僵尸主机通过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DGA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域名和服务器建立通信获取攻击指令并执行，黑客发起网络攻击例如DDoS等。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lvl="1" indent="0" fontAlgn="auto">
              <a:lnSpc>
                <a:spcPct val="140000"/>
              </a:lnSpc>
              <a:buClr>
                <a:srgbClr val="4597A0"/>
              </a:buClr>
              <a:buFont typeface="Wingdings" panose="05000000000000000000" pitchFamily="2" charset="2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下面介绍一下如何通过DGA域名进行的通信。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幻灯片图像占位符 1"/>
          <p:cNvSpPr>
            <a:spLocks noGrp="1" noRo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10242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r>
              <a:rPr lang="en-US" altLang="zh-CN" dirty="0"/>
              <a:t>Intel XPU</a:t>
            </a:r>
            <a:r>
              <a:rPr lang="zh-CN" altLang="en-US" dirty="0"/>
              <a:t>异构计算愿景：标量，矢量，矩阵和空间组成的</a:t>
            </a:r>
            <a:r>
              <a:rPr lang="en-US" altLang="zh-CN" dirty="0"/>
              <a:t>SVMS</a:t>
            </a:r>
            <a:r>
              <a:rPr lang="zh-CN" altLang="en-US" dirty="0"/>
              <a:t>架构，对应</a:t>
            </a:r>
            <a:r>
              <a:rPr lang="en-US" altLang="zh-CN" dirty="0"/>
              <a:t>CPU,GPU,</a:t>
            </a:r>
            <a:r>
              <a:rPr lang="zh-CN" altLang="en-US" dirty="0"/>
              <a:t>加速器和</a:t>
            </a:r>
            <a:r>
              <a:rPr lang="en-US" altLang="zh-CN" dirty="0"/>
              <a:t>FPGA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幻灯片图像占位符 1"/>
          <p:cNvSpPr>
            <a:spLocks noGrp="1" noRo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12290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r>
              <a:rPr lang="en-US" altLang="zh-CN" dirty="0"/>
              <a:t>Intel XPU</a:t>
            </a:r>
            <a:r>
              <a:rPr lang="zh-CN" altLang="en-US" dirty="0"/>
              <a:t>异构计算愿景：标量，矢量，矩阵和空间组成的</a:t>
            </a:r>
            <a:r>
              <a:rPr lang="en-US" altLang="zh-CN" dirty="0"/>
              <a:t>SVMS</a:t>
            </a:r>
            <a:r>
              <a:rPr lang="zh-CN" altLang="en-US" dirty="0"/>
              <a:t>架构，对应</a:t>
            </a:r>
            <a:r>
              <a:rPr lang="en-US" altLang="zh-CN" dirty="0"/>
              <a:t>CPU,GPU,</a:t>
            </a:r>
            <a:r>
              <a:rPr lang="zh-CN" altLang="en-US" dirty="0"/>
              <a:t>加速器和</a:t>
            </a:r>
            <a:r>
              <a:rPr lang="en-US" altLang="zh-CN" dirty="0"/>
              <a:t>FPGA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幻灯片图像占位符 1"/>
          <p:cNvSpPr>
            <a:spLocks noGrp="1" noRo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6146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幻灯片图像占位符 1"/>
          <p:cNvSpPr>
            <a:spLocks noGrp="1" noRo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8194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基于软件定义和硬件创新思考云计算系统体系结构的重新设计，构建低熵云计算系统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lvl="1" indent="0" fontAlgn="auto">
              <a:lnSpc>
                <a:spcPct val="140000"/>
              </a:lnSpc>
              <a:buClr>
                <a:srgbClr val="4597A0"/>
              </a:buClr>
              <a:buFont typeface="Wingdings" panose="05000000000000000000" pitchFamily="2" charset="2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首先介绍一下僵尸网络，僵尸网络由三个部分组成：黑客、命令和控制服务器还有僵尸主机。黑客先把攻击指令上传到服务器，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lvl="1" indent="0" fontAlgn="auto">
              <a:lnSpc>
                <a:spcPct val="140000"/>
              </a:lnSpc>
              <a:buClr>
                <a:srgbClr val="4597A0"/>
              </a:buClr>
              <a:buFont typeface="Wingdings" panose="05000000000000000000" pitchFamily="2" charset="2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僵尸主机通过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DGA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域名和服务器建立通信获取攻击指令并执行，黑客发起网络攻击例如DDoS等。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lvl="1" indent="0" fontAlgn="auto">
              <a:lnSpc>
                <a:spcPct val="140000"/>
              </a:lnSpc>
              <a:buClr>
                <a:srgbClr val="4597A0"/>
              </a:buClr>
              <a:buFont typeface="Wingdings" panose="05000000000000000000" pitchFamily="2" charset="2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下面介绍一下如何通过DGA域名进行的通信。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幻灯片图像占位符 1"/>
          <p:cNvSpPr>
            <a:spLocks noGrp="1" noRo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8194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基于软件定义和硬件创新思考云计算系统体系结构的重新设计，构建低熵云计算系统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幻灯片图像占位符 1"/>
          <p:cNvSpPr>
            <a:spLocks noGrp="1" noRo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8194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基于软件定义和硬件创新思考云计算系统体系结构的重新设计，构建低熵云计算系统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3724340" y="223083"/>
            <a:ext cx="3801533" cy="537089"/>
            <a:chOff x="3872746" y="260648"/>
            <a:chExt cx="2851150" cy="537089"/>
          </a:xfrm>
        </p:grpSpPr>
        <p:sp>
          <p:nvSpPr>
            <p:cNvPr id="2" name="矩形 1"/>
            <p:cNvSpPr/>
            <p:nvPr userDrawn="1"/>
          </p:nvSpPr>
          <p:spPr>
            <a:xfrm>
              <a:off x="3872746" y="260648"/>
              <a:ext cx="285115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spc="100" dirty="0">
                  <a:solidFill>
                    <a:srgbClr val="2675BC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天津大学智能与计算学部</a:t>
              </a:r>
              <a:endParaRPr lang="zh-CN" altLang="en-US" b="1" spc="100" dirty="0">
                <a:solidFill>
                  <a:srgbClr val="2675BC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3" name="矩形 2"/>
            <p:cNvSpPr/>
            <p:nvPr userDrawn="1"/>
          </p:nvSpPr>
          <p:spPr>
            <a:xfrm>
              <a:off x="4326195" y="522147"/>
              <a:ext cx="1919288" cy="2755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 Light" panose="020F0302020204030204" pitchFamily="34" charset="0"/>
                  <a:ea typeface="Cambria" panose="02040503050406030204" charset="0"/>
                  <a:cs typeface="Cambria" panose="02040503050406030204" charset="0"/>
                </a:rPr>
                <a:t>Division</a:t>
              </a:r>
              <a:r>
                <a:rPr lang="zh-CN" altLang="en-US" sz="12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 Light" panose="020F0302020204030204" pitchFamily="34" charset="0"/>
                  <a:ea typeface="Cambria" panose="02040503050406030204" charset="0"/>
                  <a:cs typeface="Cambria" panose="02040503050406030204" charset="0"/>
                </a:rPr>
                <a:t> </a:t>
              </a:r>
              <a:r>
                <a:rPr lang="en-US" altLang="zh-CN" sz="12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 Light" panose="020F0302020204030204" pitchFamily="34" charset="0"/>
                  <a:ea typeface="Cambria" panose="02040503050406030204" charset="0"/>
                  <a:cs typeface="Cambria" panose="02040503050406030204" charset="0"/>
                </a:rPr>
                <a:t>of</a:t>
              </a:r>
              <a:r>
                <a:rPr lang="zh-CN" altLang="en-US" sz="12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 Light" panose="020F0302020204030204" pitchFamily="34" charset="0"/>
                  <a:ea typeface="Cambria" panose="02040503050406030204" charset="0"/>
                  <a:cs typeface="Cambria" panose="02040503050406030204" charset="0"/>
                </a:rPr>
                <a:t> </a:t>
              </a:r>
              <a:r>
                <a:rPr lang="en-US" altLang="zh-CN" sz="12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 Light" panose="020F0302020204030204" pitchFamily="34" charset="0"/>
                  <a:ea typeface="Cambria" panose="02040503050406030204" charset="0"/>
                  <a:cs typeface="Cambria" panose="02040503050406030204" charset="0"/>
                </a:rPr>
                <a:t>Intelligence</a:t>
              </a:r>
              <a:r>
                <a:rPr lang="zh-CN" altLang="en-US" sz="12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 Light" panose="020F0302020204030204" pitchFamily="34" charset="0"/>
                  <a:ea typeface="Cambria" panose="02040503050406030204" charset="0"/>
                  <a:cs typeface="Cambria" panose="02040503050406030204" charset="0"/>
                </a:rPr>
                <a:t> </a:t>
              </a:r>
              <a:r>
                <a:rPr lang="en-US" altLang="zh-CN" sz="12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 Light" panose="020F0302020204030204" pitchFamily="34" charset="0"/>
                  <a:ea typeface="Cambria" panose="02040503050406030204" charset="0"/>
                  <a:cs typeface="Cambria" panose="02040503050406030204" charset="0"/>
                </a:rPr>
                <a:t>and</a:t>
              </a:r>
              <a:r>
                <a:rPr lang="zh-CN" altLang="en-US" sz="12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 Light" panose="020F0302020204030204" pitchFamily="34" charset="0"/>
                  <a:ea typeface="Cambria" panose="02040503050406030204" charset="0"/>
                  <a:cs typeface="Cambria" panose="02040503050406030204" charset="0"/>
                </a:rPr>
                <a:t> </a:t>
              </a:r>
              <a:r>
                <a:rPr lang="en-US" altLang="zh-CN" sz="12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 Light" panose="020F0302020204030204" pitchFamily="34" charset="0"/>
                  <a:ea typeface="Cambria" panose="02040503050406030204" charset="0"/>
                  <a:cs typeface="Cambria" panose="02040503050406030204" charset="0"/>
                </a:rPr>
                <a:t>Computing</a:t>
              </a:r>
              <a:endParaRPr lang="zh-CN" alt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 Light" panose="020F0302020204030204" pitchFamily="34" charset="0"/>
                <a:ea typeface="Cambria" panose="02040503050406030204" charset="0"/>
                <a:cs typeface="Cambria" panose="02040503050406030204" charset="0"/>
              </a:endParaRPr>
            </a:p>
          </p:txBody>
        </p:sp>
      </p:grpSp>
      <p:pic>
        <p:nvPicPr>
          <p:cNvPr id="10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341" y="284153"/>
            <a:ext cx="2873485" cy="46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A848627-0616-4A55-A6A7-445CF8C7D8CD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99872" y="6453336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1415BE46-C10A-41B7-8207-D68D04A8AE2B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28600" indent="-228600"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p"/>
              <a:defRPr/>
            </a:lvl1pPr>
            <a:lvl2pPr marL="685800" indent="-228600"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n"/>
              <a:defRPr/>
            </a:lvl2pPr>
            <a:lvl3pPr marL="1143000" indent="-228600"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l"/>
              <a:defRPr/>
            </a:lvl3pPr>
            <a:lvl4pPr marL="1600200" indent="-228600">
              <a:buClr>
                <a:srgbClr val="256FB9"/>
              </a:buClr>
              <a:buFont typeface="Wingdings" panose="05000000000000000000" pitchFamily="2" charset="2"/>
              <a:buChar char="p"/>
              <a:defRPr/>
            </a:lvl4pPr>
            <a:lvl5pPr marL="2057400" indent="-228600">
              <a:buClr>
                <a:srgbClr val="256FB9"/>
              </a:buClr>
              <a:buFont typeface="Wingdings" panose="05000000000000000000" pitchFamily="2" charset="2"/>
              <a:buChar char="p"/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99872" y="6453336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1415BE46-C10A-41B7-8207-D68D04A8AE2B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.xml"/><Relationship Id="rId4" Type="http://schemas.openxmlformats.org/officeDocument/2006/relationships/image" Target="../media/image1.pn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5"/>
          <p:cNvGrpSpPr/>
          <p:nvPr userDrawn="1"/>
        </p:nvGrpSpPr>
        <p:grpSpPr bwMode="auto">
          <a:xfrm>
            <a:off x="143471" y="188640"/>
            <a:ext cx="2688167" cy="523478"/>
            <a:chOff x="6968964" y="152762"/>
            <a:chExt cx="2016224" cy="522583"/>
          </a:xfrm>
        </p:grpSpPr>
        <p:pic>
          <p:nvPicPr>
            <p:cNvPr id="4" name="图片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6336" y="186351"/>
              <a:ext cx="1388852" cy="387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图片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8964" y="152762"/>
              <a:ext cx="522583" cy="522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矩形 5"/>
          <p:cNvSpPr/>
          <p:nvPr userDrawn="1"/>
        </p:nvSpPr>
        <p:spPr bwMode="auto">
          <a:xfrm flipV="1">
            <a:off x="0" y="908728"/>
            <a:ext cx="12048660" cy="72000"/>
          </a:xfrm>
          <a:prstGeom prst="rect">
            <a:avLst/>
          </a:prstGeom>
          <a:gradFill>
            <a:gsLst>
              <a:gs pos="20000">
                <a:srgbClr val="0077B8">
                  <a:alpha val="84000"/>
                </a:srgbClr>
              </a:gs>
              <a:gs pos="0">
                <a:srgbClr val="F5000A"/>
              </a:gs>
              <a:gs pos="61000">
                <a:srgbClr val="0077B8">
                  <a:alpha val="57000"/>
                </a:srgbClr>
              </a:gs>
              <a:gs pos="88000">
                <a:schemeClr val="bg1"/>
              </a:gs>
            </a:gsLst>
            <a:lin ang="0" scaled="0"/>
          </a:gradFill>
          <a:ln w="38100" algn="ctr">
            <a:noFill/>
            <a:miter lim="800000"/>
          </a:ln>
          <a:effectLst>
            <a:reflection blurRad="6350" stA="50000" endA="300" endPos="55000" dir="5400000" sy="-100000" algn="bl" rotWithShape="0"/>
          </a:effectLst>
        </p:spPr>
        <p:txBody>
          <a:bodyPr tIns="3600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5" cstate="print">
            <a:alphaModFix amt="12000"/>
          </a:blip>
          <a:stretch>
            <a:fillRect/>
          </a:stretch>
        </p:blipFill>
        <p:spPr>
          <a:xfrm>
            <a:off x="7130659" y="5229200"/>
            <a:ext cx="5044024" cy="1628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66529" y="1196752"/>
            <a:ext cx="10515600" cy="4968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矩形 10"/>
          <p:cNvSpPr/>
          <p:nvPr userDrawn="1"/>
        </p:nvSpPr>
        <p:spPr bwMode="auto">
          <a:xfrm flipV="1">
            <a:off x="0" y="764704"/>
            <a:ext cx="12048660" cy="72000"/>
          </a:xfrm>
          <a:prstGeom prst="rect">
            <a:avLst/>
          </a:prstGeom>
          <a:gradFill>
            <a:gsLst>
              <a:gs pos="20000">
                <a:srgbClr val="0077B8">
                  <a:alpha val="84000"/>
                </a:srgbClr>
              </a:gs>
              <a:gs pos="0">
                <a:srgbClr val="F5000A"/>
              </a:gs>
              <a:gs pos="61000">
                <a:srgbClr val="0077B8">
                  <a:alpha val="57000"/>
                </a:srgbClr>
              </a:gs>
              <a:gs pos="88000">
                <a:schemeClr val="bg1"/>
              </a:gs>
            </a:gsLst>
            <a:lin ang="0" scaled="0"/>
          </a:gradFill>
          <a:ln w="38100" algn="ctr">
            <a:noFill/>
            <a:miter lim="800000"/>
          </a:ln>
          <a:effectLst>
            <a:reflection blurRad="6350" stA="50000" endA="300" endPos="55000" dir="5400000" sy="-100000" algn="bl" rotWithShape="0"/>
          </a:effectLst>
        </p:spPr>
        <p:txBody>
          <a:bodyPr tIns="3600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99872" y="6453336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415BE46-C10A-41B7-8207-D68D04A8AE2B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alphaModFix amt="12000"/>
          </a:blip>
          <a:stretch>
            <a:fillRect/>
          </a:stretch>
        </p:blipFill>
        <p:spPr>
          <a:xfrm>
            <a:off x="7130659" y="5229200"/>
            <a:ext cx="5044024" cy="1628800"/>
          </a:xfrm>
          <a:prstGeom prst="rect">
            <a:avLst/>
          </a:prstGeom>
        </p:spPr>
      </p:pic>
      <p:pic>
        <p:nvPicPr>
          <p:cNvPr id="14" name="图片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341" y="223083"/>
            <a:ext cx="2873485" cy="46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image" Target="../media/image19.png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7" Type="http://schemas.openxmlformats.org/officeDocument/2006/relationships/notesSlide" Target="../notesSlides/notesSlide10.xml"/><Relationship Id="rId26" Type="http://schemas.openxmlformats.org/officeDocument/2006/relationships/slideLayout" Target="../slideLayouts/slideLayout4.xml"/><Relationship Id="rId25" Type="http://schemas.openxmlformats.org/officeDocument/2006/relationships/tags" Target="../tags/tag119.xml"/><Relationship Id="rId24" Type="http://schemas.openxmlformats.org/officeDocument/2006/relationships/tags" Target="../tags/tag118.xml"/><Relationship Id="rId23" Type="http://schemas.openxmlformats.org/officeDocument/2006/relationships/tags" Target="../tags/tag117.xml"/><Relationship Id="rId22" Type="http://schemas.openxmlformats.org/officeDocument/2006/relationships/tags" Target="../tags/tag116.xml"/><Relationship Id="rId21" Type="http://schemas.openxmlformats.org/officeDocument/2006/relationships/tags" Target="../tags/tag115.xml"/><Relationship Id="rId20" Type="http://schemas.openxmlformats.org/officeDocument/2006/relationships/tags" Target="../tags/tag114.xml"/><Relationship Id="rId2" Type="http://schemas.openxmlformats.org/officeDocument/2006/relationships/tags" Target="../tags/tag98.xml"/><Relationship Id="rId19" Type="http://schemas.openxmlformats.org/officeDocument/2006/relationships/tags" Target="../tags/tag113.xml"/><Relationship Id="rId18" Type="http://schemas.openxmlformats.org/officeDocument/2006/relationships/image" Target="../media/image20.png"/><Relationship Id="rId17" Type="http://schemas.openxmlformats.org/officeDocument/2006/relationships/tags" Target="../tags/tag112.xml"/><Relationship Id="rId16" Type="http://schemas.openxmlformats.org/officeDocument/2006/relationships/tags" Target="../tags/tag111.xml"/><Relationship Id="rId15" Type="http://schemas.openxmlformats.org/officeDocument/2006/relationships/tags" Target="../tags/tag110.xml"/><Relationship Id="rId14" Type="http://schemas.openxmlformats.org/officeDocument/2006/relationships/tags" Target="../tags/tag109.xml"/><Relationship Id="rId13" Type="http://schemas.openxmlformats.org/officeDocument/2006/relationships/tags" Target="../tags/tag108.xml"/><Relationship Id="rId12" Type="http://schemas.openxmlformats.org/officeDocument/2006/relationships/tags" Target="../tags/tag107.xml"/><Relationship Id="rId11" Type="http://schemas.openxmlformats.org/officeDocument/2006/relationships/tags" Target="../tags/tag106.xml"/><Relationship Id="rId10" Type="http://schemas.openxmlformats.org/officeDocument/2006/relationships/tags" Target="../tags/tag105.xml"/><Relationship Id="rId1" Type="http://schemas.openxmlformats.org/officeDocument/2006/relationships/tags" Target="../tags/tag97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22.xml"/><Relationship Id="rId8" Type="http://schemas.openxmlformats.org/officeDocument/2006/relationships/tags" Target="../tags/tag121.xml"/><Relationship Id="rId7" Type="http://schemas.openxmlformats.org/officeDocument/2006/relationships/tags" Target="../tags/tag120.xml"/><Relationship Id="rId6" Type="http://schemas.openxmlformats.org/officeDocument/2006/relationships/slide" Target="slide16.xml"/><Relationship Id="rId5" Type="http://schemas.openxmlformats.org/officeDocument/2006/relationships/slide" Target="slide18.xml"/><Relationship Id="rId4" Type="http://schemas.openxmlformats.org/officeDocument/2006/relationships/slide" Target="slide17.xml"/><Relationship Id="rId3" Type="http://schemas.openxmlformats.org/officeDocument/2006/relationships/slide" Target="slide21.xml"/><Relationship Id="rId2" Type="http://schemas.openxmlformats.org/officeDocument/2006/relationships/slide" Target="slide19.xml"/><Relationship Id="rId14" Type="http://schemas.openxmlformats.org/officeDocument/2006/relationships/notesSlide" Target="../notesSlides/notesSlide11.xml"/><Relationship Id="rId13" Type="http://schemas.openxmlformats.org/officeDocument/2006/relationships/slideLayout" Target="../slideLayouts/slideLayout4.xml"/><Relationship Id="rId12" Type="http://schemas.openxmlformats.org/officeDocument/2006/relationships/tags" Target="../tags/tag125.xml"/><Relationship Id="rId11" Type="http://schemas.openxmlformats.org/officeDocument/2006/relationships/tags" Target="../tags/tag124.xml"/><Relationship Id="rId10" Type="http://schemas.openxmlformats.org/officeDocument/2006/relationships/tags" Target="../tags/tag123.xml"/><Relationship Id="rId1" Type="http://schemas.openxmlformats.org/officeDocument/2006/relationships/slide" Target="slide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127.xml"/><Relationship Id="rId1" Type="http://schemas.openxmlformats.org/officeDocument/2006/relationships/tags" Target="../tags/tag126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tags" Target="../tags/tag131.xml"/><Relationship Id="rId7" Type="http://schemas.openxmlformats.org/officeDocument/2006/relationships/tags" Target="../tags/tag130.xml"/><Relationship Id="rId6" Type="http://schemas.openxmlformats.org/officeDocument/2006/relationships/tags" Target="../tags/tag12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tags" Target="../tags/tag1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2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slide" Target="slide24.xml"/><Relationship Id="rId7" Type="http://schemas.openxmlformats.org/officeDocument/2006/relationships/tags" Target="../tags/tag133.xml"/><Relationship Id="rId6" Type="http://schemas.openxmlformats.org/officeDocument/2006/relationships/slide" Target="slide1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slide" Target="slide1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tags" Target="../tags/tag135.xml"/><Relationship Id="rId7" Type="http://schemas.openxmlformats.org/officeDocument/2006/relationships/slide" Target="slide11.xml"/><Relationship Id="rId6" Type="http://schemas.openxmlformats.org/officeDocument/2006/relationships/image" Target="../media/image30.png"/><Relationship Id="rId5" Type="http://schemas.openxmlformats.org/officeDocument/2006/relationships/slide" Target="slide23.xml"/><Relationship Id="rId4" Type="http://schemas.openxmlformats.org/officeDocument/2006/relationships/image" Target="../media/image29.png"/><Relationship Id="rId3" Type="http://schemas.openxmlformats.org/officeDocument/2006/relationships/slide" Target="slide22.xml"/><Relationship Id="rId2" Type="http://schemas.openxmlformats.org/officeDocument/2006/relationships/image" Target="../media/image28.png"/><Relationship Id="rId1" Type="http://schemas.openxmlformats.org/officeDocument/2006/relationships/tags" Target="../tags/tag13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tags" Target="../tags/tag137.xml"/><Relationship Id="rId6" Type="http://schemas.openxmlformats.org/officeDocument/2006/relationships/slide" Target="slide1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tags" Target="../tags/tag136.xml"/><Relationship Id="rId1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tags" Target="../tags/tag138.xml"/><Relationship Id="rId5" Type="http://schemas.openxmlformats.org/officeDocument/2006/relationships/slide" Target="slide11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slide" Target="slide25.xml"/><Relationship Id="rId1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2.xml"/><Relationship Id="rId7" Type="http://schemas.openxmlformats.org/officeDocument/2006/relationships/slide" Target="slide21.xml"/><Relationship Id="rId6" Type="http://schemas.openxmlformats.org/officeDocument/2006/relationships/slide" Target="slide20.xml"/><Relationship Id="rId5" Type="http://schemas.openxmlformats.org/officeDocument/2006/relationships/slide" Target="slide19.xml"/><Relationship Id="rId4" Type="http://schemas.openxmlformats.org/officeDocument/2006/relationships/slide" Target="slide18.xml"/><Relationship Id="rId3" Type="http://schemas.openxmlformats.org/officeDocument/2006/relationships/slide" Target="slide17.xml"/><Relationship Id="rId2" Type="http://schemas.openxmlformats.org/officeDocument/2006/relationships/slide" Target="slide16.xml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tags" Target="../tags/tag139.xml"/><Relationship Id="rId5" Type="http://schemas.openxmlformats.org/officeDocument/2006/relationships/slide" Target="slide11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" Target="slide26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image" Target="../media/image43.png"/><Relationship Id="rId7" Type="http://schemas.openxmlformats.org/officeDocument/2006/relationships/tags" Target="../tags/tag143.xml"/><Relationship Id="rId6" Type="http://schemas.openxmlformats.org/officeDocument/2006/relationships/tags" Target="../tags/tag142.xml"/><Relationship Id="rId5" Type="http://schemas.openxmlformats.org/officeDocument/2006/relationships/image" Target="../media/image42.png"/><Relationship Id="rId4" Type="http://schemas.openxmlformats.org/officeDocument/2006/relationships/tags" Target="../tags/tag141.xml"/><Relationship Id="rId3" Type="http://schemas.openxmlformats.org/officeDocument/2006/relationships/image" Target="../media/image41.png"/><Relationship Id="rId2" Type="http://schemas.openxmlformats.org/officeDocument/2006/relationships/tags" Target="../tags/tag140.xml"/><Relationship Id="rId1" Type="http://schemas.openxmlformats.org/officeDocument/2006/relationships/slide" Target="slide11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slide" Target="slide17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144.xml"/><Relationship Id="rId4" Type="http://schemas.openxmlformats.org/officeDocument/2006/relationships/slide" Target="slide17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145.xml"/><Relationship Id="rId3" Type="http://schemas.openxmlformats.org/officeDocument/2006/relationships/slide" Target="slide16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tags" Target="../tags/tag146.xml"/><Relationship Id="rId7" Type="http://schemas.openxmlformats.org/officeDocument/2006/relationships/slide" Target="slide19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tags" Target="../tags/tag147.xml"/><Relationship Id="rId6" Type="http://schemas.openxmlformats.org/officeDocument/2006/relationships/slide" Target="slide20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image" Target="../media/image65.png"/><Relationship Id="rId7" Type="http://schemas.openxmlformats.org/officeDocument/2006/relationships/tags" Target="../tags/tag151.xml"/><Relationship Id="rId6" Type="http://schemas.openxmlformats.org/officeDocument/2006/relationships/image" Target="../media/image64.png"/><Relationship Id="rId5" Type="http://schemas.openxmlformats.org/officeDocument/2006/relationships/tags" Target="../tags/tag150.xml"/><Relationship Id="rId4" Type="http://schemas.openxmlformats.org/officeDocument/2006/relationships/image" Target="../media/image63.png"/><Relationship Id="rId3" Type="http://schemas.openxmlformats.org/officeDocument/2006/relationships/tags" Target="../tags/tag149.xml"/><Relationship Id="rId21" Type="http://schemas.openxmlformats.org/officeDocument/2006/relationships/slideLayout" Target="../slideLayouts/slideLayout4.xml"/><Relationship Id="rId20" Type="http://schemas.openxmlformats.org/officeDocument/2006/relationships/tags" Target="../tags/tag158.xml"/><Relationship Id="rId2" Type="http://schemas.openxmlformats.org/officeDocument/2006/relationships/image" Target="../media/image62.png"/><Relationship Id="rId19" Type="http://schemas.openxmlformats.org/officeDocument/2006/relationships/image" Target="../media/image70.png"/><Relationship Id="rId18" Type="http://schemas.openxmlformats.org/officeDocument/2006/relationships/tags" Target="../tags/tag157.xml"/><Relationship Id="rId17" Type="http://schemas.openxmlformats.org/officeDocument/2006/relationships/image" Target="../media/image69.png"/><Relationship Id="rId16" Type="http://schemas.openxmlformats.org/officeDocument/2006/relationships/tags" Target="../tags/tag156.xml"/><Relationship Id="rId15" Type="http://schemas.openxmlformats.org/officeDocument/2006/relationships/tags" Target="../tags/tag155.xml"/><Relationship Id="rId14" Type="http://schemas.openxmlformats.org/officeDocument/2006/relationships/image" Target="../media/image68.png"/><Relationship Id="rId13" Type="http://schemas.openxmlformats.org/officeDocument/2006/relationships/tags" Target="../tags/tag154.xml"/><Relationship Id="rId12" Type="http://schemas.openxmlformats.org/officeDocument/2006/relationships/image" Target="../media/image67.png"/><Relationship Id="rId11" Type="http://schemas.openxmlformats.org/officeDocument/2006/relationships/tags" Target="../tags/tag153.xml"/><Relationship Id="rId10" Type="http://schemas.openxmlformats.org/officeDocument/2006/relationships/image" Target="../media/image66.png"/><Relationship Id="rId1" Type="http://schemas.openxmlformats.org/officeDocument/2006/relationships/tags" Target="../tags/tag14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3.xml"/><Relationship Id="rId2" Type="http://schemas.openxmlformats.org/officeDocument/2006/relationships/tags" Target="../tags/tag2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image" Target="../media/image8.png"/><Relationship Id="rId5" Type="http://schemas.openxmlformats.org/officeDocument/2006/relationships/tags" Target="../tags/tag6.xml"/><Relationship Id="rId4" Type="http://schemas.openxmlformats.org/officeDocument/2006/relationships/image" Target="../media/image7.png"/><Relationship Id="rId33" Type="http://schemas.openxmlformats.org/officeDocument/2006/relationships/notesSlide" Target="../notesSlides/notesSlide5.xml"/><Relationship Id="rId32" Type="http://schemas.openxmlformats.org/officeDocument/2006/relationships/slideLayout" Target="../slideLayouts/slideLayout4.xml"/><Relationship Id="rId31" Type="http://schemas.openxmlformats.org/officeDocument/2006/relationships/tags" Target="../tags/tag27.xml"/><Relationship Id="rId30" Type="http://schemas.openxmlformats.org/officeDocument/2006/relationships/image" Target="../media/image12.png"/><Relationship Id="rId3" Type="http://schemas.openxmlformats.org/officeDocument/2006/relationships/tags" Target="../tags/tag5.xml"/><Relationship Id="rId29" Type="http://schemas.openxmlformats.org/officeDocument/2006/relationships/tags" Target="../tags/tag26.xml"/><Relationship Id="rId28" Type="http://schemas.openxmlformats.org/officeDocument/2006/relationships/tags" Target="../tags/tag25.xml"/><Relationship Id="rId27" Type="http://schemas.openxmlformats.org/officeDocument/2006/relationships/tags" Target="../tags/tag24.xml"/><Relationship Id="rId26" Type="http://schemas.openxmlformats.org/officeDocument/2006/relationships/tags" Target="../tags/tag23.xml"/><Relationship Id="rId25" Type="http://schemas.openxmlformats.org/officeDocument/2006/relationships/tags" Target="../tags/tag22.xml"/><Relationship Id="rId24" Type="http://schemas.openxmlformats.org/officeDocument/2006/relationships/tags" Target="../tags/tag21.xml"/><Relationship Id="rId23" Type="http://schemas.openxmlformats.org/officeDocument/2006/relationships/image" Target="../media/image11.png"/><Relationship Id="rId22" Type="http://schemas.openxmlformats.org/officeDocument/2006/relationships/tags" Target="../tags/tag20.xml"/><Relationship Id="rId21" Type="http://schemas.openxmlformats.org/officeDocument/2006/relationships/tags" Target="../tags/tag19.xml"/><Relationship Id="rId20" Type="http://schemas.openxmlformats.org/officeDocument/2006/relationships/tags" Target="../tags/tag18.xml"/><Relationship Id="rId2" Type="http://schemas.openxmlformats.org/officeDocument/2006/relationships/tags" Target="../tags/tag4.xml"/><Relationship Id="rId19" Type="http://schemas.openxmlformats.org/officeDocument/2006/relationships/tags" Target="../tags/tag17.xml"/><Relationship Id="rId18" Type="http://schemas.openxmlformats.org/officeDocument/2006/relationships/tags" Target="../tags/tag16.xml"/><Relationship Id="rId17" Type="http://schemas.openxmlformats.org/officeDocument/2006/relationships/tags" Target="../tags/tag15.xml"/><Relationship Id="rId16" Type="http://schemas.openxmlformats.org/officeDocument/2006/relationships/tags" Target="../tags/tag14.xml"/><Relationship Id="rId15" Type="http://schemas.openxmlformats.org/officeDocument/2006/relationships/image" Target="../media/image10.png"/><Relationship Id="rId14" Type="http://schemas.openxmlformats.org/officeDocument/2006/relationships/tags" Target="../tags/tag13.xml"/><Relationship Id="rId13" Type="http://schemas.openxmlformats.org/officeDocument/2006/relationships/image" Target="../media/image9.png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image" Target="../media/image16.jpeg"/><Relationship Id="rId6" Type="http://schemas.openxmlformats.org/officeDocument/2006/relationships/tags" Target="../tags/tag3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2" Type="http://schemas.openxmlformats.org/officeDocument/2006/relationships/notesSlide" Target="../notesSlides/notesSlide7.xml"/><Relationship Id="rId21" Type="http://schemas.openxmlformats.org/officeDocument/2006/relationships/vmlDrawing" Target="../drawings/vmlDrawing1.vml"/><Relationship Id="rId20" Type="http://schemas.openxmlformats.org/officeDocument/2006/relationships/slideLayout" Target="../slideLayouts/slideLayout3.xml"/><Relationship Id="rId2" Type="http://schemas.openxmlformats.org/officeDocument/2006/relationships/tags" Target="../tags/tag29.xml"/><Relationship Id="rId19" Type="http://schemas.openxmlformats.org/officeDocument/2006/relationships/tags" Target="../tags/tag39.xml"/><Relationship Id="rId18" Type="http://schemas.openxmlformats.org/officeDocument/2006/relationships/image" Target="../media/image18.png"/><Relationship Id="rId17" Type="http://schemas.openxmlformats.org/officeDocument/2006/relationships/tags" Target="../tags/tag38.xml"/><Relationship Id="rId16" Type="http://schemas.openxmlformats.org/officeDocument/2006/relationships/tags" Target="../tags/tag37.xml"/><Relationship Id="rId15" Type="http://schemas.openxmlformats.org/officeDocument/2006/relationships/tags" Target="../tags/tag36.xml"/><Relationship Id="rId14" Type="http://schemas.openxmlformats.org/officeDocument/2006/relationships/tags" Target="../tags/tag35.xml"/><Relationship Id="rId13" Type="http://schemas.openxmlformats.org/officeDocument/2006/relationships/tags" Target="../tags/tag34.xml"/><Relationship Id="rId12" Type="http://schemas.openxmlformats.org/officeDocument/2006/relationships/tags" Target="../tags/tag33.xml"/><Relationship Id="rId11" Type="http://schemas.openxmlformats.org/officeDocument/2006/relationships/image" Target="../media/image17.wmf"/><Relationship Id="rId10" Type="http://schemas.openxmlformats.org/officeDocument/2006/relationships/oleObject" Target="../embeddings/oleObject1.bin"/><Relationship Id="rId1" Type="http://schemas.openxmlformats.org/officeDocument/2006/relationships/tags" Target="../tags/tag28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44.xml"/><Relationship Id="rId8" Type="http://schemas.openxmlformats.org/officeDocument/2006/relationships/tags" Target="../tags/tag43.xml"/><Relationship Id="rId7" Type="http://schemas.openxmlformats.org/officeDocument/2006/relationships/image" Target="../media/image16.jpeg"/><Relationship Id="rId67" Type="http://schemas.openxmlformats.org/officeDocument/2006/relationships/notesSlide" Target="../notesSlides/notesSlide8.xml"/><Relationship Id="rId66" Type="http://schemas.openxmlformats.org/officeDocument/2006/relationships/vmlDrawing" Target="../drawings/vmlDrawing2.vml"/><Relationship Id="rId65" Type="http://schemas.openxmlformats.org/officeDocument/2006/relationships/slideLayout" Target="../slideLayouts/slideLayout3.xml"/><Relationship Id="rId64" Type="http://schemas.openxmlformats.org/officeDocument/2006/relationships/image" Target="../media/image18.png"/><Relationship Id="rId63" Type="http://schemas.openxmlformats.org/officeDocument/2006/relationships/tags" Target="../tags/tag96.xml"/><Relationship Id="rId62" Type="http://schemas.openxmlformats.org/officeDocument/2006/relationships/tags" Target="../tags/tag95.xml"/><Relationship Id="rId61" Type="http://schemas.openxmlformats.org/officeDocument/2006/relationships/tags" Target="../tags/tag94.xml"/><Relationship Id="rId60" Type="http://schemas.openxmlformats.org/officeDocument/2006/relationships/tags" Target="../tags/tag93.xml"/><Relationship Id="rId6" Type="http://schemas.openxmlformats.org/officeDocument/2006/relationships/tags" Target="../tags/tag42.xml"/><Relationship Id="rId59" Type="http://schemas.openxmlformats.org/officeDocument/2006/relationships/tags" Target="../tags/tag92.xml"/><Relationship Id="rId58" Type="http://schemas.openxmlformats.org/officeDocument/2006/relationships/tags" Target="../tags/tag91.xml"/><Relationship Id="rId57" Type="http://schemas.openxmlformats.org/officeDocument/2006/relationships/tags" Target="../tags/tag90.xml"/><Relationship Id="rId56" Type="http://schemas.openxmlformats.org/officeDocument/2006/relationships/tags" Target="../tags/tag89.xml"/><Relationship Id="rId55" Type="http://schemas.openxmlformats.org/officeDocument/2006/relationships/tags" Target="../tags/tag88.xml"/><Relationship Id="rId54" Type="http://schemas.openxmlformats.org/officeDocument/2006/relationships/tags" Target="../tags/tag87.xml"/><Relationship Id="rId53" Type="http://schemas.openxmlformats.org/officeDocument/2006/relationships/tags" Target="../tags/tag86.xml"/><Relationship Id="rId52" Type="http://schemas.openxmlformats.org/officeDocument/2006/relationships/tags" Target="../tags/tag85.xml"/><Relationship Id="rId51" Type="http://schemas.openxmlformats.org/officeDocument/2006/relationships/tags" Target="../tags/tag84.xml"/><Relationship Id="rId50" Type="http://schemas.openxmlformats.org/officeDocument/2006/relationships/tags" Target="../tags/tag83.xml"/><Relationship Id="rId5" Type="http://schemas.openxmlformats.org/officeDocument/2006/relationships/image" Target="../media/image15.png"/><Relationship Id="rId49" Type="http://schemas.openxmlformats.org/officeDocument/2006/relationships/tags" Target="../tags/tag82.xml"/><Relationship Id="rId48" Type="http://schemas.openxmlformats.org/officeDocument/2006/relationships/tags" Target="../tags/tag81.xml"/><Relationship Id="rId47" Type="http://schemas.openxmlformats.org/officeDocument/2006/relationships/tags" Target="../tags/tag80.xml"/><Relationship Id="rId46" Type="http://schemas.openxmlformats.org/officeDocument/2006/relationships/tags" Target="../tags/tag79.xml"/><Relationship Id="rId45" Type="http://schemas.openxmlformats.org/officeDocument/2006/relationships/tags" Target="../tags/tag78.xml"/><Relationship Id="rId44" Type="http://schemas.openxmlformats.org/officeDocument/2006/relationships/tags" Target="../tags/tag77.xml"/><Relationship Id="rId43" Type="http://schemas.openxmlformats.org/officeDocument/2006/relationships/tags" Target="../tags/tag76.xml"/><Relationship Id="rId42" Type="http://schemas.openxmlformats.org/officeDocument/2006/relationships/tags" Target="../tags/tag75.xml"/><Relationship Id="rId41" Type="http://schemas.openxmlformats.org/officeDocument/2006/relationships/tags" Target="../tags/tag74.xml"/><Relationship Id="rId40" Type="http://schemas.openxmlformats.org/officeDocument/2006/relationships/tags" Target="../tags/tag73.xml"/><Relationship Id="rId4" Type="http://schemas.openxmlformats.org/officeDocument/2006/relationships/image" Target="../media/image14.png"/><Relationship Id="rId39" Type="http://schemas.openxmlformats.org/officeDocument/2006/relationships/tags" Target="../tags/tag72.xml"/><Relationship Id="rId38" Type="http://schemas.openxmlformats.org/officeDocument/2006/relationships/tags" Target="../tags/tag71.xml"/><Relationship Id="rId37" Type="http://schemas.openxmlformats.org/officeDocument/2006/relationships/tags" Target="../tags/tag70.xml"/><Relationship Id="rId36" Type="http://schemas.openxmlformats.org/officeDocument/2006/relationships/tags" Target="../tags/tag69.xml"/><Relationship Id="rId35" Type="http://schemas.openxmlformats.org/officeDocument/2006/relationships/tags" Target="../tags/tag68.xml"/><Relationship Id="rId34" Type="http://schemas.openxmlformats.org/officeDocument/2006/relationships/tags" Target="../tags/tag67.xml"/><Relationship Id="rId33" Type="http://schemas.openxmlformats.org/officeDocument/2006/relationships/tags" Target="../tags/tag66.xml"/><Relationship Id="rId32" Type="http://schemas.openxmlformats.org/officeDocument/2006/relationships/tags" Target="../tags/tag65.xml"/><Relationship Id="rId31" Type="http://schemas.openxmlformats.org/officeDocument/2006/relationships/tags" Target="../tags/tag64.xml"/><Relationship Id="rId30" Type="http://schemas.openxmlformats.org/officeDocument/2006/relationships/tags" Target="../tags/tag63.xml"/><Relationship Id="rId3" Type="http://schemas.openxmlformats.org/officeDocument/2006/relationships/image" Target="../media/image13.png"/><Relationship Id="rId29" Type="http://schemas.openxmlformats.org/officeDocument/2006/relationships/tags" Target="../tags/tag62.xml"/><Relationship Id="rId28" Type="http://schemas.openxmlformats.org/officeDocument/2006/relationships/tags" Target="../tags/tag61.xml"/><Relationship Id="rId27" Type="http://schemas.openxmlformats.org/officeDocument/2006/relationships/tags" Target="../tags/tag60.xml"/><Relationship Id="rId26" Type="http://schemas.openxmlformats.org/officeDocument/2006/relationships/tags" Target="../tags/tag59.xml"/><Relationship Id="rId25" Type="http://schemas.openxmlformats.org/officeDocument/2006/relationships/tags" Target="../tags/tag58.xml"/><Relationship Id="rId24" Type="http://schemas.openxmlformats.org/officeDocument/2006/relationships/tags" Target="../tags/tag57.xml"/><Relationship Id="rId23" Type="http://schemas.openxmlformats.org/officeDocument/2006/relationships/tags" Target="../tags/tag56.xml"/><Relationship Id="rId22" Type="http://schemas.openxmlformats.org/officeDocument/2006/relationships/tags" Target="../tags/tag55.xml"/><Relationship Id="rId21" Type="http://schemas.openxmlformats.org/officeDocument/2006/relationships/tags" Target="../tags/tag54.xml"/><Relationship Id="rId20" Type="http://schemas.openxmlformats.org/officeDocument/2006/relationships/tags" Target="../tags/tag53.xml"/><Relationship Id="rId2" Type="http://schemas.openxmlformats.org/officeDocument/2006/relationships/tags" Target="../tags/tag41.xml"/><Relationship Id="rId19" Type="http://schemas.openxmlformats.org/officeDocument/2006/relationships/tags" Target="../tags/tag52.xml"/><Relationship Id="rId18" Type="http://schemas.openxmlformats.org/officeDocument/2006/relationships/tags" Target="../tags/tag51.xml"/><Relationship Id="rId17" Type="http://schemas.openxmlformats.org/officeDocument/2006/relationships/tags" Target="../tags/tag50.xml"/><Relationship Id="rId16" Type="http://schemas.openxmlformats.org/officeDocument/2006/relationships/tags" Target="../tags/tag49.xml"/><Relationship Id="rId15" Type="http://schemas.openxmlformats.org/officeDocument/2006/relationships/tags" Target="../tags/tag48.xml"/><Relationship Id="rId14" Type="http://schemas.openxmlformats.org/officeDocument/2006/relationships/tags" Target="../tags/tag47.xml"/><Relationship Id="rId13" Type="http://schemas.openxmlformats.org/officeDocument/2006/relationships/tags" Target="../tags/tag46.xml"/><Relationship Id="rId12" Type="http://schemas.openxmlformats.org/officeDocument/2006/relationships/tags" Target="../tags/tag45.xml"/><Relationship Id="rId11" Type="http://schemas.openxmlformats.org/officeDocument/2006/relationships/image" Target="../media/image17.wmf"/><Relationship Id="rId10" Type="http://schemas.openxmlformats.org/officeDocument/2006/relationships/oleObject" Target="../embeddings/oleObject2.bin"/><Relationship Id="rId1" Type="http://schemas.openxmlformats.org/officeDocument/2006/relationships/tags" Target="../tags/tag4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>
            <a:spLocks noGrp="1"/>
          </p:cNvSpPr>
          <p:nvPr/>
        </p:nvSpPr>
        <p:spPr>
          <a:xfrm>
            <a:off x="437515" y="2275205"/>
            <a:ext cx="10535285" cy="628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微软雅黑" panose="020B0503020204020204" pitchFamily="34" charset="-122"/>
                <a:ea typeface="+mj-ea"/>
                <a:cs typeface="微软雅黑" panose="020B0503020204020204" pitchFamily="34" charset="-122"/>
              </a:defRPr>
            </a:lvl1pPr>
          </a:lstStyle>
          <a:p>
            <a:pPr algn="ctr" eaLnBrk="1" hangingPunct="1"/>
            <a:r>
              <a:rPr kumimoji="1" lang="zh-CN" dirty="0">
                <a:ea typeface="微软雅黑" panose="020B0503020204020204" pitchFamily="34" charset="-122"/>
                <a:sym typeface="+mn-ea"/>
              </a:rPr>
              <a:t>个人研究介绍</a:t>
            </a:r>
            <a:endParaRPr kumimoji="1" lang="zh-CN" dirty="0"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5605" y="4220845"/>
            <a:ext cx="1016381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000" dirty="0">
                <a:latin typeface="Helvetica" panose="020B0604020202030204" pitchFamily="2" charset="0"/>
                <a:ea typeface="微软雅黑" panose="020B0503020204020204" pitchFamily="34" charset="-122"/>
                <a:sym typeface="+mn-ea"/>
              </a:rPr>
              <a:t>   面试人：杨亚南</a:t>
            </a:r>
            <a:r>
              <a:rPr lang="en-US" altLang="zh-CN" sz="2000" dirty="0">
                <a:latin typeface="Helvetica" panose="020B0604020202030204" pitchFamily="2" charset="0"/>
                <a:ea typeface="微软雅黑" panose="020B0503020204020204" pitchFamily="34" charset="-122"/>
                <a:sym typeface="+mn-ea"/>
              </a:rPr>
              <a:t> (2019</a:t>
            </a:r>
            <a:r>
              <a:rPr lang="zh-CN" altLang="en-US" sz="2000" dirty="0">
                <a:latin typeface="Helvetica" panose="020B0604020202030204" pitchFamily="2" charset="0"/>
                <a:ea typeface="微软雅黑" panose="020B0503020204020204" pitchFamily="34" charset="-122"/>
                <a:sym typeface="+mn-ea"/>
              </a:rPr>
              <a:t>级博</a:t>
            </a:r>
            <a:r>
              <a:rPr lang="en-US" altLang="zh-CN" sz="2000" dirty="0">
                <a:latin typeface="Helvetica" panose="020B0604020202030204" pitchFamily="2" charset="0"/>
                <a:ea typeface="微软雅黑" panose="020B0503020204020204" pitchFamily="34" charset="-122"/>
                <a:sym typeface="+mn-ea"/>
              </a:rPr>
              <a:t>)</a:t>
            </a:r>
            <a:endParaRPr lang="zh-CN" altLang="en-US" sz="2000" dirty="0">
              <a:latin typeface="Helvetica" panose="020B0604020202030204" pitchFamily="2" charset="0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2000" dirty="0">
                <a:latin typeface="Helvetica" panose="020B0604020202030204" pitchFamily="2" charset="0"/>
                <a:ea typeface="微软雅黑" panose="020B0503020204020204" pitchFamily="34" charset="-122"/>
                <a:sym typeface="+mn-ea"/>
              </a:rPr>
              <a:t>    </a:t>
            </a:r>
            <a:r>
              <a:rPr lang="zh-CN" altLang="en-US" sz="2000" dirty="0">
                <a:latin typeface="Helvetica" panose="020B0604020202030204" pitchFamily="2" charset="0"/>
                <a:ea typeface="微软雅黑" panose="020B0503020204020204" pitchFamily="34" charset="-122"/>
                <a:sym typeface="+mn-ea"/>
              </a:rPr>
              <a:t>邮</a:t>
            </a:r>
            <a:r>
              <a:rPr lang="en-US" altLang="zh-CN" sz="2000" dirty="0">
                <a:latin typeface="Helvetica" panose="020B0604020202030204" pitchFamily="2" charset="0"/>
                <a:ea typeface="微软雅黑" panose="020B0503020204020204" pitchFamily="34" charset="-122"/>
                <a:sym typeface="+mn-ea"/>
              </a:rPr>
              <a:t>   </a:t>
            </a:r>
            <a:r>
              <a:rPr lang="zh-CN" altLang="en-US" sz="2000" dirty="0">
                <a:latin typeface="Helvetica" panose="020B0604020202030204" pitchFamily="2" charset="0"/>
                <a:ea typeface="微软雅黑" panose="020B0503020204020204" pitchFamily="34" charset="-122"/>
                <a:sym typeface="+mn-ea"/>
              </a:rPr>
              <a:t>箱：</a:t>
            </a:r>
            <a:r>
              <a:rPr lang="en-US" altLang="zh-CN" sz="2000" dirty="0">
                <a:latin typeface="Helvetica" panose="020B0604020202030204" pitchFamily="2" charset="0"/>
                <a:ea typeface="微软雅黑" panose="020B0503020204020204" pitchFamily="34" charset="-122"/>
                <a:sym typeface="+mn-ea"/>
              </a:rPr>
              <a:t>ynyang@tju.edu.cn</a:t>
            </a:r>
            <a:endParaRPr lang="zh-CN" altLang="en-US" sz="2000" dirty="0">
              <a:latin typeface="Helvetica" panose="020B0604020202030204" pitchFamily="2" charset="0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2000" dirty="0">
              <a:latin typeface="Helvetica" panose="020B0604020202030204" pitchFamily="2" charset="0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15BE46-C10A-41B7-8207-D68D04A8AE2B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文本框 108"/>
          <p:cNvSpPr txBox="1"/>
          <p:nvPr>
            <p:custDataLst>
              <p:tags r:id="rId1"/>
            </p:custDataLst>
          </p:nvPr>
        </p:nvSpPr>
        <p:spPr>
          <a:xfrm>
            <a:off x="49848" y="188595"/>
            <a:ext cx="9698037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原生化、扁平化设计思想在专用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Serverless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异构计算系统中的实践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55" name="文本框 107"/>
          <p:cNvSpPr txBox="1"/>
          <p:nvPr>
            <p:custDataLst>
              <p:tags r:id="rId2"/>
            </p:custDataLst>
          </p:nvPr>
        </p:nvSpPr>
        <p:spPr>
          <a:xfrm>
            <a:off x="245110" y="908685"/>
            <a:ext cx="1189926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l"/>
            <a:r>
              <a:rPr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部分成果已在商用Serverless</a:t>
            </a:r>
            <a:r>
              <a:rPr 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平台</a:t>
            </a:r>
            <a:r>
              <a:rPr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相继得到了验证和落地</a:t>
            </a:r>
            <a:r>
              <a:rPr 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，研究点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的扩展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“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多级缓存协同时延优化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“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也基本完成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3525" y="1410970"/>
            <a:ext cx="5491480" cy="4620895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36195" tIns="36195" rIns="36195" bIns="36195" rtlCol="0" anchor="t" anchorCtr="0">
            <a:noAutofit/>
          </a:bodyPr>
          <a:p>
            <a:pPr lvl="0" algn="l">
              <a:buClrTx/>
              <a:buSzTx/>
              <a:buFontTx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179" name="文本框 23"/>
          <p:cNvSpPr txBox="1"/>
          <p:nvPr>
            <p:custDataLst>
              <p:tags r:id="rId3"/>
            </p:custDataLst>
          </p:nvPr>
        </p:nvSpPr>
        <p:spPr>
          <a:xfrm>
            <a:off x="287020" y="6093460"/>
            <a:ext cx="5468620" cy="666750"/>
          </a:xfrm>
          <a:prstGeom prst="rect">
            <a:avLst/>
          </a:prstGeom>
          <a:solidFill>
            <a:srgbClr val="0070BD"/>
          </a:solidFill>
          <a:ln w="9525">
            <a:noFill/>
          </a:ln>
        </p:spPr>
        <p:txBody>
          <a:bodyPr tIns="107950" anchor="t" anchorCtr="0"/>
          <a:p>
            <a:pPr algn="ctr"/>
            <a:r>
              <a:rPr 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研究成果发表后，阿里云函数后续也推出了</a:t>
            </a:r>
            <a:r>
              <a:rPr lang="zh-CN" altLang="en-US" sz="1400" b="1" dirty="0">
                <a:solidFill>
                  <a:srgbClr val="E7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类似非一致扩缩容技术</a:t>
            </a:r>
            <a:r>
              <a:rPr 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的可变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Serverless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函数资源配给策略，将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CPU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和</a:t>
            </a:r>
            <a:r>
              <a:rPr 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内存</a:t>
            </a:r>
            <a:r>
              <a:rPr lang="zh-CN" altLang="en-US" sz="1400" b="1" dirty="0">
                <a:solidFill>
                  <a:srgbClr val="E7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异构资源解耦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7" name="内容占位符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547370" y="2170430"/>
            <a:ext cx="2812415" cy="1176655"/>
          </a:xfrm>
        </p:spPr>
        <p:txBody>
          <a:bodyPr lIns="0" tIns="0" rIns="0" bIns="0">
            <a:normAutofit lnSpcReduction="20000"/>
          </a:bodyPr>
          <a:p>
            <a:pPr marL="0" lvl="1" fontAlgn="auto">
              <a:lnSpc>
                <a:spcPct val="130000"/>
              </a:lnSpc>
              <a:spcBef>
                <a:spcPts val="400"/>
              </a:spcBef>
            </a:pPr>
            <a:r>
              <a:rPr kumimoji="1"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</a:t>
            </a:r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推理异构计算服务</a:t>
            </a:r>
            <a:endParaRPr kumimoji="1"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fontAlgn="auto">
              <a:lnSpc>
                <a:spcPct val="130000"/>
              </a:lnSpc>
              <a:spcBef>
                <a:spcPts val="400"/>
              </a:spcBef>
            </a:pPr>
            <a:r>
              <a:rPr kumimoji="1"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：算力不足导致的高资源开</a:t>
            </a:r>
            <a:endParaRPr kumimoji="1"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indent="0" fontAlgn="auto">
              <a:lnSpc>
                <a:spcPct val="130000"/>
              </a:lnSpc>
              <a:spcBef>
                <a:spcPts val="400"/>
              </a:spcBef>
              <a:buNone/>
            </a:pPr>
            <a:r>
              <a:rPr kumimoji="1"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销、高成本问题</a:t>
            </a:r>
            <a:endParaRPr kumimoji="1"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fontAlgn="auto">
              <a:lnSpc>
                <a:spcPct val="130000"/>
              </a:lnSpc>
              <a:spcBef>
                <a:spcPts val="400"/>
              </a:spcBef>
            </a:pPr>
            <a:endParaRPr kumimoji="1"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50850" y="3070225"/>
            <a:ext cx="4747895" cy="1755140"/>
          </a:xfrm>
          <a:prstGeom prst="rect">
            <a:avLst/>
          </a:prstGeom>
        </p:spPr>
      </p:pic>
      <p:sp>
        <p:nvSpPr>
          <p:cNvPr id="11" name="矩形 10"/>
          <p:cNvSpPr/>
          <p:nvPr>
            <p:custDataLst>
              <p:tags r:id="rId7"/>
            </p:custDataLst>
          </p:nvPr>
        </p:nvSpPr>
        <p:spPr>
          <a:xfrm>
            <a:off x="3359785" y="3070225"/>
            <a:ext cx="1804035" cy="178308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sz="100" dirty="0"/>
          </a:p>
        </p:txBody>
      </p: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479425" y="4932680"/>
            <a:ext cx="5239385" cy="1111885"/>
          </a:xfrm>
          <a:prstGeom prst="rect">
            <a:avLst/>
          </a:prstGeom>
        </p:spPr>
        <p:txBody>
          <a:bodyPr wrap="square">
            <a:spAutoFit/>
          </a:bodyPr>
          <a:p>
            <a:pPr marL="0" lvl="1" indent="-228600" fontAlgn="auto">
              <a:lnSpc>
                <a:spcPct val="150000"/>
              </a:lnSpc>
              <a:spcBef>
                <a:spcPts val="400"/>
              </a:spcBef>
              <a:buClr>
                <a:srgbClr val="4472C4">
                  <a:lumMod val="50000"/>
                </a:srgbClr>
              </a:buClr>
              <a:buFont typeface="Wingdings" panose="05000000000000000000" pitchFamily="2" charset="2"/>
              <a:buChar char="n"/>
            </a:pPr>
            <a:r>
              <a:rPr kumimoji="1"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挑战</a:t>
            </a:r>
            <a:r>
              <a:rPr kumimoji="1" lang="zh-CN" altLang="en-US" sz="1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：算子级低开销推理函数性能模型、算力等价模型和异构资源最优分配策略、非一致性批处理调度技术</a:t>
            </a:r>
            <a:endParaRPr kumimoji="1" lang="en-US" altLang="zh-CN" sz="1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indent="-228600" fontAlgn="auto">
              <a:lnSpc>
                <a:spcPct val="150000"/>
              </a:lnSpc>
              <a:spcBef>
                <a:spcPts val="400"/>
              </a:spcBef>
              <a:buClr>
                <a:srgbClr val="4472C4">
                  <a:lumMod val="50000"/>
                </a:srgbClr>
              </a:buClr>
              <a:buFont typeface="Wingdings" panose="05000000000000000000" pitchFamily="2" charset="2"/>
              <a:buChar char="n"/>
            </a:pPr>
            <a:r>
              <a:rPr kumimoji="1"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</a:t>
            </a:r>
            <a:r>
              <a:rPr kumimoji="1" lang="zh-CN" altLang="en-US" sz="1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：相比通用计算系统设计，提高吞吐</a:t>
            </a:r>
            <a:r>
              <a:rPr kumimoji="1"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3-5</a:t>
            </a:r>
            <a:r>
              <a:rPr kumimoji="1" lang="zh-CN" altLang="en-US" sz="1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</a:t>
            </a:r>
            <a:endParaRPr kumimoji="1" lang="zh-CN" altLang="en-US" sz="1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内容占位符 2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3431540" y="2170430"/>
            <a:ext cx="2270125" cy="1176655"/>
          </a:xfrm>
          <a:prstGeom prst="rect">
            <a:avLst/>
          </a:prstGeom>
        </p:spPr>
        <p:txBody>
          <a:bodyPr vert="horz" lIns="0" tIns="0" rIns="0" bIns="0" rtlCol="0">
            <a:normAutofit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p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l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6FB9"/>
              </a:buClr>
              <a:buFont typeface="Wingdings" panose="05000000000000000000" pitchFamily="2" charset="2"/>
              <a:buChar char="p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6FB9"/>
              </a:buClr>
              <a:buFont typeface="Wingdings" panose="05000000000000000000" pitchFamily="2" charset="2"/>
              <a:buChar char="p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lnSpc>
                <a:spcPct val="130000"/>
              </a:lnSpc>
              <a:spcBef>
                <a:spcPts val="400"/>
              </a:spcBef>
            </a:pPr>
            <a:r>
              <a:rPr kumimoji="1" lang="zh-CN" altLang="en-US" sz="1400" b="1" dirty="0">
                <a:solidFill>
                  <a:srgbClr val="C00000"/>
                </a:solidFill>
                <a:sym typeface="+mn-ea"/>
              </a:rPr>
              <a:t>方案</a:t>
            </a:r>
            <a:r>
              <a:rPr kumimoji="1" lang="zh-CN" altLang="en-US" sz="1400" b="1" dirty="0">
                <a:sym typeface="+mn-ea"/>
              </a:rPr>
              <a:t>：原生一体化设计</a:t>
            </a:r>
            <a:endParaRPr kumimoji="1"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fontAlgn="auto">
              <a:lnSpc>
                <a:spcPct val="130000"/>
              </a:lnSpc>
              <a:spcBef>
                <a:spcPts val="400"/>
              </a:spcBef>
            </a:pPr>
            <a:r>
              <a:rPr kumimoji="1"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zh-CN" altLang="en-US" sz="1400" b="1" dirty="0">
                <a:solidFill>
                  <a:prstClr val="black"/>
                </a:solidFill>
                <a:sym typeface="+mn-ea"/>
              </a:rPr>
              <a:t>异构高吞吐、毫秒</a:t>
            </a:r>
            <a:r>
              <a:rPr kumimoji="1" lang="en-US" altLang="zh-CN" sz="1400" b="1" dirty="0">
                <a:solidFill>
                  <a:prstClr val="black"/>
                </a:solidFill>
                <a:sym typeface="+mn-ea"/>
              </a:rPr>
              <a:t>~</a:t>
            </a:r>
            <a:r>
              <a:rPr kumimoji="1" lang="zh-CN" altLang="en-US" sz="1400" b="1" dirty="0">
                <a:solidFill>
                  <a:prstClr val="black"/>
                </a:solidFill>
                <a:sym typeface="+mn-ea"/>
              </a:rPr>
              <a:t>亚秒级低延迟</a:t>
            </a:r>
            <a:endParaRPr kumimoji="1"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fontAlgn="auto">
              <a:lnSpc>
                <a:spcPct val="130000"/>
              </a:lnSpc>
              <a:spcBef>
                <a:spcPts val="400"/>
              </a:spcBef>
            </a:pPr>
            <a:endParaRPr kumimoji="1"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内容占位符 2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547370" y="1558925"/>
            <a:ext cx="5171440" cy="1176655"/>
          </a:xfrm>
          <a:prstGeom prst="rect">
            <a:avLst/>
          </a:prstGeom>
        </p:spPr>
        <p:txBody>
          <a:bodyPr vert="horz" lIns="0" tIns="0" rIns="0" bIns="0" rtlCol="0">
            <a:normAutofit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p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l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6FB9"/>
              </a:buClr>
              <a:buFont typeface="Wingdings" panose="05000000000000000000" pitchFamily="2" charset="2"/>
              <a:buChar char="p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6FB9"/>
              </a:buClr>
              <a:buFont typeface="Wingdings" panose="05000000000000000000" pitchFamily="2" charset="2"/>
              <a:buChar char="p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fontAlgn="auto">
              <a:lnSpc>
                <a:spcPct val="130000"/>
              </a:lnSpc>
              <a:spcBef>
                <a:spcPts val="400"/>
              </a:spcBef>
              <a:buNone/>
            </a:pPr>
            <a:r>
              <a:rPr kumimoji="1" 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研究点</a:t>
            </a:r>
            <a:r>
              <a:rPr kumimoji="1"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INFless: A Native Serverless System for Low-latency, High-throughput Inference</a:t>
            </a:r>
            <a:r>
              <a:rPr kumimoji="1" 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(ASPLOS 2022, </a:t>
            </a:r>
            <a:r>
              <a:rPr kumimoji="1"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CCF-A</a:t>
            </a:r>
            <a:r>
              <a:rPr kumimoji="1" 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1" 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11"/>
            </p:custDataLst>
          </p:nvPr>
        </p:nvSpPr>
        <p:spPr>
          <a:xfrm>
            <a:off x="5951855" y="1410970"/>
            <a:ext cx="5491480" cy="4620895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36195" tIns="36195" rIns="36195" bIns="36195" rtlCol="0" anchor="t" anchorCtr="0">
            <a:noAutofit/>
          </a:bodyPr>
          <a:p>
            <a:pPr lvl="0" algn="l">
              <a:buClrTx/>
              <a:buSzTx/>
              <a:buFontTx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文本框 23"/>
          <p:cNvSpPr txBox="1"/>
          <p:nvPr>
            <p:custDataLst>
              <p:tags r:id="rId12"/>
            </p:custDataLst>
          </p:nvPr>
        </p:nvSpPr>
        <p:spPr>
          <a:xfrm>
            <a:off x="5975350" y="6093460"/>
            <a:ext cx="5468620" cy="666750"/>
          </a:xfrm>
          <a:prstGeom prst="rect">
            <a:avLst/>
          </a:prstGeom>
          <a:solidFill>
            <a:srgbClr val="0070BD"/>
          </a:solidFill>
          <a:ln w="9525">
            <a:noFill/>
          </a:ln>
        </p:spPr>
        <p:txBody>
          <a:bodyPr tIns="107950" anchor="t" anchorCtr="0"/>
          <a:p>
            <a:pPr algn="ctr"/>
            <a:r>
              <a:rPr 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该项研究成果与华为云计算公司合作发表，基于热点感知的缓存策略已在华为商用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Serverless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计算平台</a:t>
            </a:r>
            <a:r>
              <a:rPr lang="zh-CN" altLang="en-US" sz="1400" b="1" dirty="0">
                <a:solidFill>
                  <a:srgbClr val="E7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FunctionGraph</a:t>
            </a:r>
            <a:r>
              <a:rPr lang="zh-CN" altLang="en-US" sz="1400" b="1" dirty="0">
                <a:solidFill>
                  <a:srgbClr val="E7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进入落地阶段</a:t>
            </a:r>
            <a:endParaRPr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1" name="内容占位符 2"/>
          <p:cNvSpPr>
            <a:spLocks noGrp="1"/>
          </p:cNvSpPr>
          <p:nvPr>
            <p:custDataLst>
              <p:tags r:id="rId13"/>
            </p:custDataLst>
          </p:nvPr>
        </p:nvSpPr>
        <p:spPr>
          <a:xfrm>
            <a:off x="6235700" y="2170430"/>
            <a:ext cx="2812415" cy="1176655"/>
          </a:xfrm>
          <a:prstGeom prst="rect">
            <a:avLst/>
          </a:prstGeom>
        </p:spPr>
        <p:txBody>
          <a:bodyPr vert="horz" lIns="0" tIns="0" rIns="0" bIns="0" rtlCol="0">
            <a:normAutofit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p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l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6FB9"/>
              </a:buClr>
              <a:buFont typeface="Wingdings" panose="05000000000000000000" pitchFamily="2" charset="2"/>
              <a:buChar char="p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6FB9"/>
              </a:buClr>
              <a:buFont typeface="Wingdings" panose="05000000000000000000" pitchFamily="2" charset="2"/>
              <a:buChar char="p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lnSpc>
                <a:spcPct val="130000"/>
              </a:lnSpc>
              <a:spcBef>
                <a:spcPts val="400"/>
              </a:spcBef>
            </a:pPr>
            <a:r>
              <a:rPr kumimoji="1"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</a:t>
            </a:r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推理大模型计算服务</a:t>
            </a:r>
            <a:endParaRPr kumimoji="1"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fontAlgn="auto">
              <a:lnSpc>
                <a:spcPct val="130000"/>
              </a:lnSpc>
              <a:spcBef>
                <a:spcPts val="400"/>
              </a:spcBef>
            </a:pPr>
            <a:r>
              <a:rPr kumimoji="1"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：热点竞争、缓存冗余导致</a:t>
            </a:r>
            <a:r>
              <a:rPr kumimoji="1"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1"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indent="0" fontAlgn="auto">
              <a:lnSpc>
                <a:spcPct val="130000"/>
              </a:lnSpc>
              <a:spcBef>
                <a:spcPts val="400"/>
              </a:spcBef>
              <a:buNone/>
            </a:pPr>
            <a:r>
              <a:rPr kumimoji="1"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的低资源使用效率问题</a:t>
            </a:r>
            <a:endParaRPr kumimoji="1"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fontAlgn="auto">
              <a:lnSpc>
                <a:spcPct val="130000"/>
              </a:lnSpc>
              <a:spcBef>
                <a:spcPts val="400"/>
              </a:spcBef>
            </a:pPr>
            <a:endParaRPr kumimoji="1"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>
            <p:custDataLst>
              <p:tags r:id="rId14"/>
            </p:custDataLst>
          </p:nvPr>
        </p:nvSpPr>
        <p:spPr>
          <a:xfrm>
            <a:off x="6167755" y="4932680"/>
            <a:ext cx="5239385" cy="1111885"/>
          </a:xfrm>
          <a:prstGeom prst="rect">
            <a:avLst/>
          </a:prstGeom>
        </p:spPr>
        <p:txBody>
          <a:bodyPr wrap="square">
            <a:spAutoFit/>
          </a:bodyPr>
          <a:p>
            <a:pPr marL="0" lvl="1" indent="-228600" fontAlgn="auto">
              <a:lnSpc>
                <a:spcPct val="150000"/>
              </a:lnSpc>
              <a:spcBef>
                <a:spcPts val="400"/>
              </a:spcBef>
              <a:buClr>
                <a:srgbClr val="4472C4">
                  <a:lumMod val="50000"/>
                </a:srgbClr>
              </a:buClr>
              <a:buFont typeface="Wingdings" panose="05000000000000000000" pitchFamily="2" charset="2"/>
              <a:buChar char="n"/>
            </a:pPr>
            <a:r>
              <a:rPr kumimoji="1"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挑战</a:t>
            </a:r>
            <a:r>
              <a:rPr kumimoji="1" lang="zh-CN" altLang="en-US" sz="1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：中心式缓存管理架构、全局热点函数检测与可区分缓存策略、热点感知的函数缓存调度</a:t>
            </a:r>
            <a:endParaRPr kumimoji="1" lang="en-US" altLang="zh-CN" sz="1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indent="-228600" fontAlgn="auto">
              <a:lnSpc>
                <a:spcPct val="150000"/>
              </a:lnSpc>
              <a:spcBef>
                <a:spcPts val="400"/>
              </a:spcBef>
              <a:buClr>
                <a:srgbClr val="4472C4">
                  <a:lumMod val="50000"/>
                </a:srgbClr>
              </a:buClr>
              <a:buFont typeface="Wingdings" panose="05000000000000000000" pitchFamily="2" charset="2"/>
              <a:buChar char="n"/>
            </a:pPr>
            <a:r>
              <a:rPr kumimoji="1"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</a:t>
            </a:r>
            <a:r>
              <a:rPr kumimoji="1" lang="zh-CN" altLang="en-US" sz="1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：相比分散式缓存系统设计，降低缓存资源成本约</a:t>
            </a:r>
            <a:r>
              <a:rPr kumimoji="1"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35%</a:t>
            </a:r>
            <a:endParaRPr kumimoji="1" lang="en-US" altLang="zh-CN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内容占位符 2"/>
          <p:cNvSpPr>
            <a:spLocks noGrp="1"/>
          </p:cNvSpPr>
          <p:nvPr>
            <p:custDataLst>
              <p:tags r:id="rId15"/>
            </p:custDataLst>
          </p:nvPr>
        </p:nvSpPr>
        <p:spPr>
          <a:xfrm>
            <a:off x="9119870" y="2170430"/>
            <a:ext cx="2270125" cy="1176655"/>
          </a:xfrm>
          <a:prstGeom prst="rect">
            <a:avLst/>
          </a:prstGeom>
        </p:spPr>
        <p:txBody>
          <a:bodyPr vert="horz" lIns="0" tIns="0" rIns="0" bIns="0" rtlCol="0">
            <a:normAutofit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p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l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6FB9"/>
              </a:buClr>
              <a:buFont typeface="Wingdings" panose="05000000000000000000" pitchFamily="2" charset="2"/>
              <a:buChar char="p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6FB9"/>
              </a:buClr>
              <a:buFont typeface="Wingdings" panose="05000000000000000000" pitchFamily="2" charset="2"/>
              <a:buChar char="p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lnSpc>
                <a:spcPct val="130000"/>
              </a:lnSpc>
              <a:spcBef>
                <a:spcPts val="400"/>
              </a:spcBef>
            </a:pPr>
            <a:r>
              <a:rPr kumimoji="1" lang="zh-CN" altLang="en-US" sz="1400" b="1" dirty="0">
                <a:solidFill>
                  <a:srgbClr val="C00000"/>
                </a:solidFill>
                <a:sym typeface="+mn-ea"/>
              </a:rPr>
              <a:t>方案</a:t>
            </a:r>
            <a:r>
              <a:rPr kumimoji="1" lang="zh-CN" altLang="en-US" sz="1400" b="1" dirty="0">
                <a:sym typeface="+mn-ea"/>
              </a:rPr>
              <a:t>：中心化缓存管理</a:t>
            </a:r>
            <a:endParaRPr kumimoji="1"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fontAlgn="auto">
              <a:lnSpc>
                <a:spcPct val="130000"/>
              </a:lnSpc>
              <a:spcBef>
                <a:spcPts val="400"/>
              </a:spcBef>
            </a:pPr>
            <a:r>
              <a:rPr kumimoji="1"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：低缓存成本、高缓</a:t>
            </a:r>
            <a:endParaRPr kumimoji="1"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indent="0" fontAlgn="auto">
              <a:lnSpc>
                <a:spcPct val="130000"/>
              </a:lnSpc>
              <a:spcBef>
                <a:spcPts val="400"/>
              </a:spcBef>
              <a:buNone/>
            </a:pPr>
            <a:r>
              <a:rPr kumimoji="1"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存命中率</a:t>
            </a:r>
            <a:endParaRPr kumimoji="1"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fontAlgn="auto">
              <a:lnSpc>
                <a:spcPct val="130000"/>
              </a:lnSpc>
              <a:spcBef>
                <a:spcPts val="400"/>
              </a:spcBef>
            </a:pPr>
            <a:endParaRPr kumimoji="1"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内容占位符 2"/>
          <p:cNvSpPr>
            <a:spLocks noGrp="1"/>
          </p:cNvSpPr>
          <p:nvPr>
            <p:custDataLst>
              <p:tags r:id="rId16"/>
            </p:custDataLst>
          </p:nvPr>
        </p:nvSpPr>
        <p:spPr>
          <a:xfrm>
            <a:off x="6235700" y="1558925"/>
            <a:ext cx="5130800" cy="1176655"/>
          </a:xfrm>
          <a:prstGeom prst="rect">
            <a:avLst/>
          </a:prstGeom>
        </p:spPr>
        <p:txBody>
          <a:bodyPr vert="horz" lIns="0" tIns="0" rIns="0" bIns="0" rtlCol="0">
            <a:normAutofit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p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l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6FB9"/>
              </a:buClr>
              <a:buFont typeface="Wingdings" panose="05000000000000000000" pitchFamily="2" charset="2"/>
              <a:buChar char="p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6FB9"/>
              </a:buClr>
              <a:buFont typeface="Wingdings" panose="05000000000000000000" pitchFamily="2" charset="2"/>
              <a:buChar char="p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fontAlgn="auto">
              <a:lnSpc>
                <a:spcPct val="130000"/>
              </a:lnSpc>
              <a:spcBef>
                <a:spcPts val="400"/>
              </a:spcBef>
              <a:buNone/>
            </a:pPr>
            <a:r>
              <a:rPr kumimoji="1" 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研究点</a:t>
            </a:r>
            <a:r>
              <a:rPr kumimoji="1"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b="1" dirty="0">
                <a:cs typeface="微软雅黑" panose="020B0503020204020204" pitchFamily="34" charset="-122"/>
                <a:sym typeface="+mn-ea"/>
              </a:rPr>
              <a:t>Flame: A Centralized Cache Controller for Serverless Computing</a:t>
            </a:r>
            <a:r>
              <a:rPr kumimoji="1" 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(ASPLOS 2024, CCF-A)</a:t>
            </a:r>
            <a:endParaRPr kumimoji="1" 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6200261" y="3171825"/>
            <a:ext cx="4865219" cy="1580431"/>
            <a:chOff x="460" y="2905"/>
            <a:chExt cx="12272" cy="4521"/>
          </a:xfrm>
        </p:grpSpPr>
        <p:pic>
          <p:nvPicPr>
            <p:cNvPr id="28" name="图片 27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18"/>
            <a:srcRect r="47107"/>
            <a:stretch>
              <a:fillRect/>
            </a:stretch>
          </p:blipFill>
          <p:spPr>
            <a:xfrm>
              <a:off x="460" y="2905"/>
              <a:ext cx="6059" cy="4521"/>
            </a:xfrm>
            <a:prstGeom prst="rect">
              <a:avLst/>
            </a:prstGeom>
          </p:spPr>
        </p:pic>
        <p:sp>
          <p:nvSpPr>
            <p:cNvPr id="29" name="右箭头 28"/>
            <p:cNvSpPr/>
            <p:nvPr>
              <p:custDataLst>
                <p:tags r:id="rId19"/>
              </p:custDataLst>
            </p:nvPr>
          </p:nvSpPr>
          <p:spPr>
            <a:xfrm>
              <a:off x="6785" y="4606"/>
              <a:ext cx="567" cy="908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31" name="图片 30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18"/>
            <a:srcRect l="53867"/>
            <a:stretch>
              <a:fillRect/>
            </a:stretch>
          </p:blipFill>
          <p:spPr>
            <a:xfrm>
              <a:off x="7429" y="2905"/>
              <a:ext cx="5303" cy="4521"/>
            </a:xfrm>
            <a:prstGeom prst="rect">
              <a:avLst/>
            </a:prstGeom>
          </p:spPr>
        </p:pic>
      </p:grpSp>
      <p:sp>
        <p:nvSpPr>
          <p:cNvPr id="23" name="矩形 22"/>
          <p:cNvSpPr/>
          <p:nvPr>
            <p:custDataLst>
              <p:tags r:id="rId21"/>
            </p:custDataLst>
          </p:nvPr>
        </p:nvSpPr>
        <p:spPr>
          <a:xfrm>
            <a:off x="9048115" y="3070225"/>
            <a:ext cx="2106930" cy="178308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sz="100" dirty="0"/>
          </a:p>
        </p:txBody>
      </p:sp>
      <p:sp>
        <p:nvSpPr>
          <p:cNvPr id="34" name="文本框 33"/>
          <p:cNvSpPr txBox="1"/>
          <p:nvPr>
            <p:custDataLst>
              <p:tags r:id="rId22"/>
            </p:custDataLst>
          </p:nvPr>
        </p:nvSpPr>
        <p:spPr>
          <a:xfrm>
            <a:off x="5880100" y="4431665"/>
            <a:ext cx="1107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 b="1" i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[FaasCache ASPLOS 21]</a:t>
            </a:r>
            <a:endParaRPr lang="en-US" altLang="zh-CN" sz="900" b="1" i="1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>
            <p:custDataLst>
              <p:tags r:id="rId23"/>
            </p:custDataLst>
          </p:nvPr>
        </p:nvSpPr>
        <p:spPr>
          <a:xfrm>
            <a:off x="4417060" y="3070225"/>
            <a:ext cx="9207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 i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Our work</a:t>
            </a:r>
            <a:endParaRPr lang="en-US" altLang="zh-CN" sz="1000" b="1" i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6" name="文本框 35"/>
          <p:cNvSpPr txBox="1"/>
          <p:nvPr>
            <p:custDataLst>
              <p:tags r:id="rId24"/>
            </p:custDataLst>
          </p:nvPr>
        </p:nvSpPr>
        <p:spPr>
          <a:xfrm>
            <a:off x="9048115" y="3070225"/>
            <a:ext cx="9207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 i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Our work</a:t>
            </a:r>
            <a:endParaRPr lang="en-US" altLang="zh-CN" sz="1000" b="1" i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7" name="文本框 36"/>
          <p:cNvSpPr txBox="1"/>
          <p:nvPr>
            <p:custDataLst>
              <p:tags r:id="rId25"/>
            </p:custDataLst>
          </p:nvPr>
        </p:nvSpPr>
        <p:spPr>
          <a:xfrm>
            <a:off x="1775460" y="4587240"/>
            <a:ext cx="1107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 b="1" i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[BATCH</a:t>
            </a:r>
            <a:endParaRPr lang="en-US" altLang="zh-CN" sz="900" b="1" i="1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900" b="1" i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 2020]</a:t>
            </a:r>
            <a:endParaRPr lang="en-US" altLang="zh-CN" sz="900" b="1" i="1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217" name="组合 323"/>
          <p:cNvGrpSpPr/>
          <p:nvPr/>
        </p:nvGrpSpPr>
        <p:grpSpPr>
          <a:xfrm>
            <a:off x="1730375" y="1123950"/>
            <a:ext cx="8461375" cy="5634038"/>
            <a:chOff x="2683" y="1544"/>
            <a:chExt cx="13323" cy="8872"/>
          </a:xfrm>
        </p:grpSpPr>
        <p:grpSp>
          <p:nvGrpSpPr>
            <p:cNvPr id="9218" name="组合 310"/>
            <p:cNvGrpSpPr/>
            <p:nvPr/>
          </p:nvGrpSpPr>
          <p:grpSpPr>
            <a:xfrm>
              <a:off x="2706" y="5555"/>
              <a:ext cx="13300" cy="2254"/>
              <a:chOff x="2706" y="5555"/>
              <a:chExt cx="13300" cy="2254"/>
            </a:xfrm>
          </p:grpSpPr>
          <p:grpSp>
            <p:nvGrpSpPr>
              <p:cNvPr id="9219" name="组合 164"/>
              <p:cNvGrpSpPr/>
              <p:nvPr/>
            </p:nvGrpSpPr>
            <p:grpSpPr>
              <a:xfrm>
                <a:off x="4966" y="5654"/>
                <a:ext cx="2264" cy="2068"/>
                <a:chOff x="868" y="5726"/>
                <a:chExt cx="2264" cy="2068"/>
              </a:xfrm>
            </p:grpSpPr>
            <p:sp>
              <p:nvSpPr>
                <p:cNvPr id="69" name="矩形 68"/>
                <p:cNvSpPr/>
                <p:nvPr/>
              </p:nvSpPr>
              <p:spPr>
                <a:xfrm>
                  <a:off x="935" y="6051"/>
                  <a:ext cx="972" cy="937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9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Guest VM</a:t>
                  </a:r>
                  <a:endParaRPr kumimoji="0" lang="en-US" altLang="zh-CN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3" name="矩形 72"/>
                <p:cNvSpPr/>
                <p:nvPr/>
              </p:nvSpPr>
              <p:spPr>
                <a:xfrm>
                  <a:off x="935" y="7093"/>
                  <a:ext cx="2020" cy="27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8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Hypervisor</a:t>
                  </a:r>
                  <a:endParaRPr kumimoji="0" lang="en-US" altLang="zh-CN" sz="8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0" name="矩形 79"/>
                <p:cNvSpPr/>
                <p:nvPr/>
              </p:nvSpPr>
              <p:spPr>
                <a:xfrm>
                  <a:off x="867" y="5726"/>
                  <a:ext cx="2205" cy="2067"/>
                </a:xfrm>
                <a:prstGeom prst="rect">
                  <a:avLst/>
                </a:prstGeom>
                <a:noFill/>
                <a:ln w="1397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1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  <a:sym typeface="+mn-ea"/>
                  </a:endParaRPr>
                </a:p>
              </p:txBody>
            </p:sp>
            <p:sp>
              <p:nvSpPr>
                <p:cNvPr id="86" name="矩形 85"/>
                <p:cNvSpPr/>
                <p:nvPr/>
              </p:nvSpPr>
              <p:spPr>
                <a:xfrm>
                  <a:off x="2389" y="7441"/>
                  <a:ext cx="560" cy="282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8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  <a:sym typeface="+mn-ea"/>
                    </a:rPr>
                    <a:t>VT-x/d</a:t>
                  </a:r>
                  <a:endParaRPr kumimoji="0" lang="en-US" altLang="zh-CN" sz="8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7" name="矩形 86"/>
                <p:cNvSpPr/>
                <p:nvPr/>
              </p:nvSpPr>
              <p:spPr>
                <a:xfrm>
                  <a:off x="932" y="7441"/>
                  <a:ext cx="975" cy="282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8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Hardware</a:t>
                  </a:r>
                  <a:endParaRPr kumimoji="0" lang="en-US" altLang="zh-CN" sz="8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grpSp>
              <p:nvGrpSpPr>
                <p:cNvPr id="9225" name="组合 107"/>
                <p:cNvGrpSpPr/>
                <p:nvPr/>
              </p:nvGrpSpPr>
              <p:grpSpPr>
                <a:xfrm>
                  <a:off x="1985" y="6362"/>
                  <a:ext cx="964" cy="626"/>
                  <a:chOff x="4497" y="6409"/>
                  <a:chExt cx="1011" cy="711"/>
                </a:xfrm>
              </p:grpSpPr>
              <p:sp>
                <p:nvSpPr>
                  <p:cNvPr id="109" name="矩形 108"/>
                  <p:cNvSpPr/>
                  <p:nvPr/>
                </p:nvSpPr>
                <p:spPr>
                  <a:xfrm>
                    <a:off x="4496" y="6757"/>
                    <a:ext cx="1012" cy="363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altLang="zh-CN" sz="9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rPr>
                      <a:t>GuestOS</a:t>
                    </a:r>
                    <a:endParaRPr kumimoji="0" lang="en-US" altLang="zh-CN" sz="9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4496" y="6408"/>
                    <a:ext cx="1012" cy="352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altLang="zh-CN" sz="9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+mn-ea"/>
                      </a:rPr>
                      <a:t>Bins</a:t>
                    </a:r>
                    <a:r>
                      <a:rPr kumimoji="0" lang="en-US" altLang="zh-CN" sz="9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rPr>
                      <a:t>/Libs</a:t>
                    </a:r>
                    <a:endParaRPr kumimoji="0" lang="en-US" altLang="zh-CN" sz="9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</p:grpSp>
            <p:sp>
              <p:nvSpPr>
                <p:cNvPr id="9228" name="文本框 111"/>
                <p:cNvSpPr txBox="1"/>
                <p:nvPr/>
              </p:nvSpPr>
              <p:spPr>
                <a:xfrm>
                  <a:off x="1205" y="5739"/>
                  <a:ext cx="1927" cy="33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t" anchorCtr="0"/>
                <a:p>
                  <a:r>
                    <a:rPr lang="zh-CN" altLang="en-US" sz="12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裸金属虚拟化</a:t>
                  </a:r>
                  <a:endPara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7" name="矩形 116"/>
                <p:cNvSpPr/>
                <p:nvPr/>
              </p:nvSpPr>
              <p:spPr>
                <a:xfrm>
                  <a:off x="1982" y="7441"/>
                  <a:ext cx="360" cy="282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8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  <a:sym typeface="+mn-ea"/>
                    </a:rPr>
                    <a:t>EPT</a:t>
                  </a:r>
                  <a:endParaRPr kumimoji="0" lang="en-US" altLang="zh-CN" sz="8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230" name="组合 162"/>
              <p:cNvGrpSpPr/>
              <p:nvPr/>
            </p:nvGrpSpPr>
            <p:grpSpPr>
              <a:xfrm>
                <a:off x="9766" y="5654"/>
                <a:ext cx="2263" cy="2061"/>
                <a:chOff x="5631" y="5726"/>
                <a:chExt cx="2263" cy="2061"/>
              </a:xfrm>
            </p:grpSpPr>
            <p:sp>
              <p:nvSpPr>
                <p:cNvPr id="125" name="矩形 124"/>
                <p:cNvSpPr/>
                <p:nvPr/>
              </p:nvSpPr>
              <p:spPr>
                <a:xfrm>
                  <a:off x="5632" y="5726"/>
                  <a:ext cx="2262" cy="2060"/>
                </a:xfrm>
                <a:prstGeom prst="rect">
                  <a:avLst/>
                </a:prstGeom>
                <a:noFill/>
                <a:ln w="1397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1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  <a:sym typeface="+mn-ea"/>
                  </a:endParaRPr>
                </a:p>
              </p:txBody>
            </p:sp>
            <p:sp>
              <p:nvSpPr>
                <p:cNvPr id="126" name="矩形 125"/>
                <p:cNvSpPr/>
                <p:nvPr/>
              </p:nvSpPr>
              <p:spPr>
                <a:xfrm>
                  <a:off x="5742" y="7096"/>
                  <a:ext cx="2015" cy="27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9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 HostOS</a:t>
                  </a:r>
                  <a:endParaRPr kumimoji="0" lang="en-US" altLang="zh-CN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29" name="矩形 128"/>
                <p:cNvSpPr/>
                <p:nvPr/>
              </p:nvSpPr>
              <p:spPr>
                <a:xfrm>
                  <a:off x="5742" y="7441"/>
                  <a:ext cx="972" cy="28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8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Hardware</a:t>
                  </a:r>
                  <a:endParaRPr kumimoji="0" lang="en-US" altLang="zh-CN" sz="8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31" name="矩形 130"/>
                <p:cNvSpPr/>
                <p:nvPr/>
              </p:nvSpPr>
              <p:spPr>
                <a:xfrm>
                  <a:off x="6782" y="7441"/>
                  <a:ext cx="975" cy="28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8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Hardware</a:t>
                  </a:r>
                  <a:endParaRPr kumimoji="0" lang="en-US" altLang="zh-CN" sz="8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32" name="矩形 131"/>
                <p:cNvSpPr/>
                <p:nvPr/>
              </p:nvSpPr>
              <p:spPr>
                <a:xfrm>
                  <a:off x="5734" y="6718"/>
                  <a:ext cx="2015" cy="31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9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 Container Engineer</a:t>
                  </a:r>
                  <a:endParaRPr kumimoji="0" lang="en-US" altLang="zh-CN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6822" y="6053"/>
                  <a:ext cx="927" cy="58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9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Security</a:t>
                  </a:r>
                  <a:endParaRPr kumimoji="0" lang="en-US" altLang="zh-CN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9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Container </a:t>
                  </a:r>
                  <a:endParaRPr kumimoji="0" lang="en-US" altLang="zh-CN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grpSp>
              <p:nvGrpSpPr>
                <p:cNvPr id="9237" name="组合 133"/>
                <p:cNvGrpSpPr/>
                <p:nvPr/>
              </p:nvGrpSpPr>
              <p:grpSpPr>
                <a:xfrm>
                  <a:off x="5742" y="6052"/>
                  <a:ext cx="974" cy="582"/>
                  <a:chOff x="4489" y="6057"/>
                  <a:chExt cx="1021" cy="704"/>
                </a:xfrm>
              </p:grpSpPr>
              <p:sp>
                <p:nvSpPr>
                  <p:cNvPr id="136" name="矩形 135"/>
                  <p:cNvSpPr/>
                  <p:nvPr/>
                </p:nvSpPr>
                <p:spPr>
                  <a:xfrm>
                    <a:off x="4489" y="6409"/>
                    <a:ext cx="1022" cy="351"/>
                  </a:xfrm>
                  <a:prstGeom prst="rect">
                    <a:avLst/>
                  </a:prstGeom>
                  <a:solidFill>
                    <a:srgbClr val="FABFD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altLang="zh-CN" sz="9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rPr>
                      <a:t>Bins/Libs</a:t>
                    </a:r>
                    <a:endParaRPr kumimoji="0" lang="en-US" altLang="zh-CN" sz="9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137" name="矩形 136"/>
                  <p:cNvSpPr/>
                  <p:nvPr/>
                </p:nvSpPr>
                <p:spPr>
                  <a:xfrm>
                    <a:off x="4494" y="6052"/>
                    <a:ext cx="1014" cy="35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altLang="zh-CN" sz="9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rPr>
                      <a:t>App</a:t>
                    </a:r>
                    <a:endParaRPr kumimoji="0" lang="en-US" altLang="zh-CN" sz="9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</p:grpSp>
            <p:sp>
              <p:nvSpPr>
                <p:cNvPr id="9240" name="文本框 138"/>
                <p:cNvSpPr txBox="1"/>
                <p:nvPr/>
              </p:nvSpPr>
              <p:spPr>
                <a:xfrm>
                  <a:off x="5858" y="5739"/>
                  <a:ext cx="1806" cy="33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t" anchorCtr="0"/>
                <a:p>
                  <a:r>
                    <a:rPr lang="zh-CN" altLang="en-US" sz="12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操作系统虚拟化</a:t>
                  </a:r>
                  <a:endPara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7" name="矩形 156"/>
                <p:cNvSpPr/>
                <p:nvPr/>
              </p:nvSpPr>
              <p:spPr>
                <a:xfrm>
                  <a:off x="6479" y="7143"/>
                  <a:ext cx="735" cy="195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6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Namespace</a:t>
                  </a:r>
                  <a:endParaRPr kumimoji="0" lang="en-US" altLang="zh-CN" sz="6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58" name="矩形 157"/>
                <p:cNvSpPr/>
                <p:nvPr/>
              </p:nvSpPr>
              <p:spPr>
                <a:xfrm>
                  <a:off x="7274" y="7143"/>
                  <a:ext cx="442" cy="195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6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syscall</a:t>
                  </a:r>
                  <a:endParaRPr kumimoji="0" lang="en-US" altLang="zh-CN" sz="6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cxnSp>
              <p:nvCxnSpPr>
                <p:cNvPr id="154" name="直接箭头连接符 153"/>
                <p:cNvCxnSpPr/>
                <p:nvPr/>
              </p:nvCxnSpPr>
              <p:spPr>
                <a:xfrm>
                  <a:off x="7559" y="6633"/>
                  <a:ext cx="0" cy="51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headEnd type="none" w="sm" len="med"/>
                  <a:tailEnd type="triangl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44" name="文本框 155"/>
                <p:cNvSpPr txBox="1"/>
                <p:nvPr/>
              </p:nvSpPr>
              <p:spPr>
                <a:xfrm>
                  <a:off x="7489" y="6725"/>
                  <a:ext cx="156" cy="25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t" anchorCtr="0"/>
                <a:p>
                  <a:r>
                    <a:rPr lang="en-US" altLang="zh-CN" sz="1000" b="1" dirty="0">
                      <a:solidFill>
                        <a:srgbClr val="C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宋体" panose="02010600030101010101" pitchFamily="2" charset="-122"/>
                    </a:rPr>
                    <a:t>X</a:t>
                  </a:r>
                  <a:endParaRPr lang="en-US" altLang="zh-CN" sz="10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宋体" panose="02010600030101010101" pitchFamily="2" charset="-122"/>
                  </a:endParaRPr>
                </a:p>
              </p:txBody>
            </p:sp>
          </p:grpSp>
          <p:grpSp>
            <p:nvGrpSpPr>
              <p:cNvPr id="9245" name="组合 161"/>
              <p:cNvGrpSpPr/>
              <p:nvPr/>
            </p:nvGrpSpPr>
            <p:grpSpPr>
              <a:xfrm>
                <a:off x="12166" y="5654"/>
                <a:ext cx="2263" cy="2061"/>
                <a:chOff x="8326" y="5726"/>
                <a:chExt cx="2263" cy="2061"/>
              </a:xfrm>
            </p:grpSpPr>
            <p:sp>
              <p:nvSpPr>
                <p:cNvPr id="140" name="矩形 139"/>
                <p:cNvSpPr/>
                <p:nvPr/>
              </p:nvSpPr>
              <p:spPr>
                <a:xfrm>
                  <a:off x="8327" y="5726"/>
                  <a:ext cx="2262" cy="2060"/>
                </a:xfrm>
                <a:prstGeom prst="rect">
                  <a:avLst/>
                </a:prstGeom>
                <a:noFill/>
                <a:ln w="1397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1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  <a:sym typeface="+mn-ea"/>
                  </a:endParaRPr>
                </a:p>
              </p:txBody>
            </p:sp>
            <p:sp>
              <p:nvSpPr>
                <p:cNvPr id="141" name="矩形 140"/>
                <p:cNvSpPr/>
                <p:nvPr/>
              </p:nvSpPr>
              <p:spPr>
                <a:xfrm>
                  <a:off x="8437" y="7106"/>
                  <a:ext cx="2007" cy="26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9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 HostOS</a:t>
                  </a:r>
                  <a:endParaRPr kumimoji="0" lang="en-US" altLang="zh-CN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42" name="矩形 141"/>
                <p:cNvSpPr/>
                <p:nvPr/>
              </p:nvSpPr>
              <p:spPr>
                <a:xfrm>
                  <a:off x="8437" y="7446"/>
                  <a:ext cx="972" cy="28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8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Hardware</a:t>
                  </a:r>
                  <a:endParaRPr kumimoji="0" lang="en-US" altLang="zh-CN" sz="8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43" name="矩形 142"/>
                <p:cNvSpPr/>
                <p:nvPr/>
              </p:nvSpPr>
              <p:spPr>
                <a:xfrm>
                  <a:off x="9476" y="7446"/>
                  <a:ext cx="967" cy="28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8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Hardware</a:t>
                  </a:r>
                  <a:endParaRPr kumimoji="0" lang="en-US" altLang="zh-CN" sz="8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44" name="矩形 143"/>
                <p:cNvSpPr/>
                <p:nvPr/>
              </p:nvSpPr>
              <p:spPr>
                <a:xfrm>
                  <a:off x="8442" y="6316"/>
                  <a:ext cx="2002" cy="497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altLang="zh-CN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45" name="矩形 144"/>
                <p:cNvSpPr/>
                <p:nvPr/>
              </p:nvSpPr>
              <p:spPr>
                <a:xfrm>
                  <a:off x="8442" y="6051"/>
                  <a:ext cx="965" cy="222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9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SandBox</a:t>
                  </a:r>
                  <a:endParaRPr kumimoji="0" lang="en-US" altLang="zh-CN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48" name="矩形 147"/>
                <p:cNvSpPr/>
                <p:nvPr/>
              </p:nvSpPr>
              <p:spPr>
                <a:xfrm>
                  <a:off x="9486" y="6053"/>
                  <a:ext cx="957" cy="22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9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Sandbox</a:t>
                  </a:r>
                  <a:endParaRPr kumimoji="0" lang="en-US" altLang="zh-CN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253" name="文本框 148"/>
                <p:cNvSpPr txBox="1"/>
                <p:nvPr/>
              </p:nvSpPr>
              <p:spPr>
                <a:xfrm>
                  <a:off x="8666" y="5746"/>
                  <a:ext cx="1806" cy="33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t" anchorCtr="0"/>
                <a:p>
                  <a:r>
                    <a:rPr lang="en-US" altLang="zh-CN" sz="12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WASM</a:t>
                  </a:r>
                  <a:r>
                    <a:rPr lang="zh-CN" altLang="en-US" sz="12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运行时</a:t>
                  </a:r>
                  <a:endPara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9254" name="文本框 149"/>
                <p:cNvSpPr txBox="1"/>
                <p:nvPr/>
              </p:nvSpPr>
              <p:spPr>
                <a:xfrm>
                  <a:off x="8429" y="6317"/>
                  <a:ext cx="1455" cy="25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t" anchorCtr="0"/>
                <a:p>
                  <a:pPr algn="ctr"/>
                  <a:r>
                    <a:rPr lang="en-US" altLang="zh-CN" sz="900" dirty="0">
                      <a:latin typeface="微软雅黑" panose="020B0503020204020204" pitchFamily="34" charset="-122"/>
                      <a:ea typeface="微软雅黑" panose="020B0503020204020204" pitchFamily="34" charset="-122"/>
                      <a:sym typeface="宋体" panose="02010600030101010101" pitchFamily="2" charset="-122"/>
                    </a:rPr>
                    <a:t>WASM Runtime</a:t>
                  </a:r>
                  <a:endPara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宋体" panose="02010600030101010101" pitchFamily="2" charset="-122"/>
                  </a:endParaRPr>
                </a:p>
              </p:txBody>
            </p:sp>
            <p:sp>
              <p:nvSpPr>
                <p:cNvPr id="151" name="矩形 150"/>
                <p:cNvSpPr/>
                <p:nvPr/>
              </p:nvSpPr>
              <p:spPr>
                <a:xfrm>
                  <a:off x="8499" y="6533"/>
                  <a:ext cx="1205" cy="22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36195" rIns="0" bIns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8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8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Mem Isolation</a:t>
                  </a:r>
                  <a:endParaRPr kumimoji="0" lang="en-US" altLang="zh-CN" sz="8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59" name="矩形 158"/>
                <p:cNvSpPr/>
                <p:nvPr/>
              </p:nvSpPr>
              <p:spPr>
                <a:xfrm>
                  <a:off x="9851" y="6533"/>
                  <a:ext cx="530" cy="22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36195" rIns="0" bIns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8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8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WASI </a:t>
                  </a:r>
                  <a:endParaRPr kumimoji="0" lang="en-US" altLang="zh-CN" sz="8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257" name="组合 163"/>
              <p:cNvGrpSpPr/>
              <p:nvPr/>
            </p:nvGrpSpPr>
            <p:grpSpPr>
              <a:xfrm>
                <a:off x="7334" y="5654"/>
                <a:ext cx="2784" cy="2061"/>
                <a:chOff x="3216" y="5726"/>
                <a:chExt cx="2784" cy="2061"/>
              </a:xfrm>
            </p:grpSpPr>
            <p:sp>
              <p:nvSpPr>
                <p:cNvPr id="75" name="矩形 74"/>
                <p:cNvSpPr/>
                <p:nvPr/>
              </p:nvSpPr>
              <p:spPr>
                <a:xfrm>
                  <a:off x="3217" y="5726"/>
                  <a:ext cx="2292" cy="2060"/>
                </a:xfrm>
                <a:prstGeom prst="rect">
                  <a:avLst/>
                </a:prstGeom>
                <a:noFill/>
                <a:ln w="1397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1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  <a:sym typeface="+mn-ea"/>
                  </a:endParaRPr>
                </a:p>
              </p:txBody>
            </p:sp>
            <p:sp>
              <p:nvSpPr>
                <p:cNvPr id="9259" name="文本框 80"/>
                <p:cNvSpPr txBox="1"/>
                <p:nvPr/>
              </p:nvSpPr>
              <p:spPr>
                <a:xfrm>
                  <a:off x="3263" y="5817"/>
                  <a:ext cx="944" cy="1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t" anchorCtr="0"/>
                <a:p>
                  <a:r>
                    <a:rPr lang="en-US" altLang="zh-CN" sz="8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User space</a:t>
                  </a:r>
                  <a:endParaRPr lang="en-US" altLang="zh-CN" sz="8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9260" name="组合 92"/>
                <p:cNvGrpSpPr/>
                <p:nvPr/>
              </p:nvGrpSpPr>
              <p:grpSpPr>
                <a:xfrm>
                  <a:off x="3361" y="6052"/>
                  <a:ext cx="953" cy="669"/>
                  <a:chOff x="4495" y="6057"/>
                  <a:chExt cx="1014" cy="1063"/>
                </a:xfrm>
              </p:grpSpPr>
              <p:sp>
                <p:nvSpPr>
                  <p:cNvPr id="83" name="矩形 82"/>
                  <p:cNvSpPr/>
                  <p:nvPr/>
                </p:nvSpPr>
                <p:spPr>
                  <a:xfrm>
                    <a:off x="4498" y="6758"/>
                    <a:ext cx="1011" cy="361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altLang="zh-CN" sz="9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rPr>
                      <a:t>GuestOS</a:t>
                    </a:r>
                    <a:endParaRPr kumimoji="0" lang="en-US" altLang="zh-CN" sz="9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84" name="矩形 83"/>
                  <p:cNvSpPr/>
                  <p:nvPr/>
                </p:nvSpPr>
                <p:spPr>
                  <a:xfrm>
                    <a:off x="4498" y="6409"/>
                    <a:ext cx="1011" cy="35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altLang="zh-CN" sz="9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+mn-ea"/>
                      </a:rPr>
                      <a:t>Bins</a:t>
                    </a:r>
                    <a:r>
                      <a:rPr kumimoji="0" lang="en-US" altLang="zh-CN" sz="9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rPr>
                      <a:t>/</a:t>
                    </a:r>
                    <a:r>
                      <a:rPr kumimoji="0" lang="en-US" altLang="zh-CN" sz="9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+mn-ea"/>
                      </a:rPr>
                      <a:t>Libs</a:t>
                    </a:r>
                    <a:endParaRPr kumimoji="0" lang="en-US" altLang="zh-CN" sz="9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90" name="矩形 89"/>
                  <p:cNvSpPr/>
                  <p:nvPr/>
                </p:nvSpPr>
                <p:spPr>
                  <a:xfrm>
                    <a:off x="4496" y="6051"/>
                    <a:ext cx="1013" cy="35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altLang="zh-CN" sz="9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rPr>
                      <a:t>App</a:t>
                    </a:r>
                    <a:endParaRPr kumimoji="0" lang="en-US" altLang="zh-CN" sz="9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</p:grpSp>
            <p:sp>
              <p:nvSpPr>
                <p:cNvPr id="9264" name="文本框 98"/>
                <p:cNvSpPr txBox="1"/>
                <p:nvPr/>
              </p:nvSpPr>
              <p:spPr>
                <a:xfrm>
                  <a:off x="3263" y="6839"/>
                  <a:ext cx="1038" cy="22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t" anchorCtr="0"/>
                <a:p>
                  <a:r>
                    <a:rPr lang="en-US" altLang="zh-CN" sz="8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Kernel space</a:t>
                  </a:r>
                  <a:endParaRPr lang="en-US" altLang="zh-CN" sz="8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100" name="直接连接符 99"/>
                <p:cNvCxnSpPr/>
                <p:nvPr/>
              </p:nvCxnSpPr>
              <p:spPr>
                <a:xfrm>
                  <a:off x="3397" y="6793"/>
                  <a:ext cx="1970" cy="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prstDash val="sysDot"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矩形 102"/>
                <p:cNvSpPr/>
                <p:nvPr/>
              </p:nvSpPr>
              <p:spPr>
                <a:xfrm>
                  <a:off x="4412" y="6051"/>
                  <a:ext cx="952" cy="31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6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altLang="zh-CN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  <a:p>
                  <a:pPr marL="0" marR="0" lvl="0" indent="0" algn="ctr" defTabSz="914400" rtl="0" eaLnBrk="1" fontAlgn="base" latinLnBrk="0" hangingPunct="1">
                    <a:lnSpc>
                      <a:spcPct val="6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9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User Process</a:t>
                  </a:r>
                  <a:endParaRPr kumimoji="0" lang="en-US" altLang="zh-CN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4" name="矩形 103"/>
                <p:cNvSpPr/>
                <p:nvPr/>
              </p:nvSpPr>
              <p:spPr>
                <a:xfrm>
                  <a:off x="4412" y="6408"/>
                  <a:ext cx="952" cy="31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9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QEMU</a:t>
                  </a:r>
                  <a:endParaRPr kumimoji="0" lang="en-US" altLang="zh-CN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268" name="文本框 112"/>
                <p:cNvSpPr txBox="1"/>
                <p:nvPr/>
              </p:nvSpPr>
              <p:spPr>
                <a:xfrm>
                  <a:off x="4194" y="5739"/>
                  <a:ext cx="1806" cy="33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t" anchorCtr="0"/>
                <a:p>
                  <a:r>
                    <a:rPr lang="zh-CN" altLang="en-US" sz="12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主机虚拟化</a:t>
                  </a:r>
                  <a:endPara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2" name="矩形 121"/>
                <p:cNvSpPr/>
                <p:nvPr/>
              </p:nvSpPr>
              <p:spPr>
                <a:xfrm>
                  <a:off x="4817" y="7441"/>
                  <a:ext cx="560" cy="28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8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  <a:sym typeface="+mn-ea"/>
                    </a:rPr>
                    <a:t>VT-x/d</a:t>
                  </a:r>
                  <a:endParaRPr kumimoji="0" lang="en-US" altLang="zh-CN" sz="8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23" name="矩形 122"/>
                <p:cNvSpPr/>
                <p:nvPr/>
              </p:nvSpPr>
              <p:spPr>
                <a:xfrm>
                  <a:off x="3362" y="7441"/>
                  <a:ext cx="972" cy="28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8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Hardware</a:t>
                  </a:r>
                  <a:endParaRPr kumimoji="0" lang="en-US" altLang="zh-CN" sz="8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24" name="矩形 123"/>
                <p:cNvSpPr/>
                <p:nvPr/>
              </p:nvSpPr>
              <p:spPr>
                <a:xfrm>
                  <a:off x="4412" y="7441"/>
                  <a:ext cx="357" cy="28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8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  <a:sym typeface="+mn-ea"/>
                    </a:rPr>
                    <a:t>EPT</a:t>
                  </a:r>
                  <a:endParaRPr kumimoji="0" lang="en-US" altLang="zh-CN" sz="8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cxnSp>
              <p:nvCxnSpPr>
                <p:cNvPr id="160" name="直接箭头连接符 159"/>
                <p:cNvCxnSpPr/>
                <p:nvPr/>
              </p:nvCxnSpPr>
              <p:spPr>
                <a:xfrm flipH="1">
                  <a:off x="4917" y="6718"/>
                  <a:ext cx="0" cy="76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headEnd type="none"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矩形 100"/>
                <p:cNvSpPr/>
                <p:nvPr/>
              </p:nvSpPr>
              <p:spPr>
                <a:xfrm>
                  <a:off x="3364" y="7096"/>
                  <a:ext cx="2012" cy="27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9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 HostOS Kernel</a:t>
                  </a:r>
                  <a:endParaRPr kumimoji="0" lang="en-US" altLang="zh-CN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2" name="矩形 101"/>
                <p:cNvSpPr/>
                <p:nvPr/>
              </p:nvSpPr>
              <p:spPr>
                <a:xfrm>
                  <a:off x="4787" y="7143"/>
                  <a:ext cx="525" cy="17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 anchorCtr="1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7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KVM</a:t>
                  </a:r>
                  <a:endParaRPr kumimoji="0" lang="en-US" altLang="zh-CN" sz="7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cxnSp>
              <p:nvCxnSpPr>
                <p:cNvPr id="106" name="直接箭头连接符 105"/>
                <p:cNvCxnSpPr/>
                <p:nvPr/>
              </p:nvCxnSpPr>
              <p:spPr>
                <a:xfrm>
                  <a:off x="5064" y="6691"/>
                  <a:ext cx="0" cy="452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headEnd type="triangle"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76" name="文本框 160"/>
                <p:cNvSpPr txBox="1"/>
                <p:nvPr/>
              </p:nvSpPr>
              <p:spPr>
                <a:xfrm>
                  <a:off x="4533" y="6863"/>
                  <a:ext cx="491" cy="196"/>
                </a:xfrm>
                <a:prstGeom prst="rect">
                  <a:avLst/>
                </a:prstGeom>
                <a:solidFill>
                  <a:schemeClr val="bg1">
                    <a:alpha val="38039"/>
                  </a:schemeClr>
                </a:solidFill>
                <a:ln w="9525">
                  <a:noFill/>
                </a:ln>
              </p:spPr>
              <p:txBody>
                <a:bodyPr lIns="0" tIns="0" rIns="0" bIns="0" anchor="t" anchorCtr="0"/>
                <a:p>
                  <a:r>
                    <a:rPr lang="en-US" altLang="zh-CN" sz="700" dirty="0">
                      <a:latin typeface="微软雅黑" panose="020B0503020204020204" pitchFamily="34" charset="-122"/>
                      <a:ea typeface="微软雅黑" panose="020B0503020204020204" pitchFamily="34" charset="-122"/>
                      <a:sym typeface="宋体" panose="02010600030101010101" pitchFamily="2" charset="-122"/>
                    </a:rPr>
                    <a:t>bypass</a:t>
                  </a:r>
                  <a:endParaRPr lang="en-US" altLang="zh-CN" sz="7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宋体" panose="02010600030101010101" pitchFamily="2" charset="-122"/>
                  </a:endParaRPr>
                </a:p>
              </p:txBody>
            </p:sp>
          </p:grpSp>
          <p:grpSp>
            <p:nvGrpSpPr>
              <p:cNvPr id="9277" name="组合 174"/>
              <p:cNvGrpSpPr/>
              <p:nvPr/>
            </p:nvGrpSpPr>
            <p:grpSpPr>
              <a:xfrm>
                <a:off x="3558" y="5987"/>
                <a:ext cx="1282" cy="1634"/>
                <a:chOff x="1075" y="6059"/>
                <a:chExt cx="1282" cy="1634"/>
              </a:xfrm>
            </p:grpSpPr>
            <p:sp>
              <p:nvSpPr>
                <p:cNvPr id="168" name="矩形 167"/>
                <p:cNvSpPr/>
                <p:nvPr/>
              </p:nvSpPr>
              <p:spPr>
                <a:xfrm>
                  <a:off x="1085" y="6058"/>
                  <a:ext cx="1272" cy="457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9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虚拟化</a:t>
                  </a:r>
                  <a:endParaRPr kumimoji="0" lang="zh-CN" altLang="en-US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9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层次高</a:t>
                  </a:r>
                  <a:endParaRPr kumimoji="0" lang="zh-CN" altLang="en-US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69" name="矩形 168"/>
                <p:cNvSpPr/>
                <p:nvPr/>
              </p:nvSpPr>
              <p:spPr>
                <a:xfrm>
                  <a:off x="1085" y="6646"/>
                  <a:ext cx="1272" cy="4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9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安全和</a:t>
                  </a:r>
                  <a:endParaRPr kumimoji="0" lang="zh-CN" altLang="en-US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9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隔离性强</a:t>
                  </a:r>
                  <a:endParaRPr kumimoji="0" lang="zh-CN" altLang="en-US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70" name="矩形 169"/>
                <p:cNvSpPr/>
                <p:nvPr/>
              </p:nvSpPr>
              <p:spPr>
                <a:xfrm>
                  <a:off x="1075" y="7236"/>
                  <a:ext cx="1272" cy="457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9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系统开销大</a:t>
                  </a:r>
                  <a:endParaRPr kumimoji="0" lang="zh-CN" altLang="en-US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281" name="组合 173"/>
              <p:cNvGrpSpPr/>
              <p:nvPr/>
            </p:nvGrpSpPr>
            <p:grpSpPr>
              <a:xfrm>
                <a:off x="14574" y="5982"/>
                <a:ext cx="1282" cy="1640"/>
                <a:chOff x="12091" y="6032"/>
                <a:chExt cx="1282" cy="1640"/>
              </a:xfrm>
            </p:grpSpPr>
            <p:sp>
              <p:nvSpPr>
                <p:cNvPr id="171" name="矩形 170"/>
                <p:cNvSpPr/>
                <p:nvPr/>
              </p:nvSpPr>
              <p:spPr>
                <a:xfrm>
                  <a:off x="12101" y="6031"/>
                  <a:ext cx="1272" cy="45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9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轻量化、</a:t>
                  </a:r>
                  <a:endParaRPr kumimoji="0" lang="zh-CN" altLang="en-US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9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扁平化设计</a:t>
                  </a:r>
                  <a:endParaRPr kumimoji="0" lang="zh-CN" altLang="en-US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72" name="矩形 171"/>
                <p:cNvSpPr/>
                <p:nvPr/>
              </p:nvSpPr>
              <p:spPr>
                <a:xfrm>
                  <a:off x="12101" y="6621"/>
                  <a:ext cx="1272" cy="4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9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安全性</a:t>
                  </a:r>
                  <a:endParaRPr kumimoji="0" lang="zh-CN" altLang="en-US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9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  <a:sym typeface="+mn-ea"/>
                    </a:rPr>
                    <a:t>扩展增强</a:t>
                  </a:r>
                  <a:endParaRPr kumimoji="0" lang="zh-CN" altLang="en-US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endParaRPr>
                </a:p>
              </p:txBody>
            </p:sp>
            <p:sp>
              <p:nvSpPr>
                <p:cNvPr id="173" name="矩形 172"/>
                <p:cNvSpPr/>
                <p:nvPr/>
              </p:nvSpPr>
              <p:spPr>
                <a:xfrm>
                  <a:off x="12091" y="7214"/>
                  <a:ext cx="1272" cy="457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9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虚拟化</a:t>
                  </a:r>
                  <a:endParaRPr kumimoji="0" lang="zh-CN" altLang="en-US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9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开销更低</a:t>
                  </a:r>
                  <a:endParaRPr kumimoji="0" lang="zh-CN" altLang="en-US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176" name="矩形 175"/>
              <p:cNvSpPr/>
              <p:nvPr/>
            </p:nvSpPr>
            <p:spPr>
              <a:xfrm>
                <a:off x="3433" y="5554"/>
                <a:ext cx="12573" cy="2255"/>
              </a:xfrm>
              <a:prstGeom prst="rect">
                <a:avLst/>
              </a:prstGeom>
              <a:noFill/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1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2" name="矩形 241"/>
              <p:cNvSpPr/>
              <p:nvPr/>
            </p:nvSpPr>
            <p:spPr>
              <a:xfrm>
                <a:off x="6080" y="5979"/>
                <a:ext cx="967" cy="31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App</a:t>
                </a:r>
                <a:endParaRPr kumimoji="0" lang="en-US" altLang="zh-CN" sz="9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46" name="矩形 245"/>
              <p:cNvSpPr/>
              <p:nvPr/>
            </p:nvSpPr>
            <p:spPr>
              <a:xfrm>
                <a:off x="12279" y="6781"/>
                <a:ext cx="2005" cy="2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  Bins/Libs</a:t>
                </a:r>
                <a:endParaRPr kumimoji="0" lang="en-US" altLang="zh-CN" sz="9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77" name="矩形 276"/>
              <p:cNvSpPr/>
              <p:nvPr/>
            </p:nvSpPr>
            <p:spPr>
              <a:xfrm>
                <a:off x="5115" y="6676"/>
                <a:ext cx="822" cy="205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6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Virtual Device</a:t>
                </a:r>
                <a:endParaRPr kumimoji="0" lang="en-US" altLang="zh-CN" sz="6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9289" name="文本框 279"/>
              <p:cNvSpPr txBox="1"/>
              <p:nvPr/>
            </p:nvSpPr>
            <p:spPr>
              <a:xfrm>
                <a:off x="2706" y="5957"/>
                <a:ext cx="773" cy="116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/>
              <a:p>
                <a:pPr algn="ctr"/>
                <a:r>
                  <a:rPr lang="en-US" altLang="zh-CN" sz="12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宋体" panose="02010600030101010101" pitchFamily="2" charset="-122"/>
                  </a:rPr>
                  <a:t>OS</a:t>
                </a:r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宋体" panose="02010600030101010101" pitchFamily="2" charset="-122"/>
                  </a:rPr>
                  <a:t>和硬件虚拟化层</a:t>
                </a:r>
                <a:endPara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9290" name="组合 285"/>
            <p:cNvGrpSpPr/>
            <p:nvPr/>
          </p:nvGrpSpPr>
          <p:grpSpPr>
            <a:xfrm>
              <a:off x="2683" y="3165"/>
              <a:ext cx="13322" cy="2274"/>
              <a:chOff x="200" y="3259"/>
              <a:chExt cx="13322" cy="2274"/>
            </a:xfrm>
          </p:grpSpPr>
          <p:sp>
            <p:nvSpPr>
              <p:cNvPr id="178" name="矩形 177"/>
              <p:cNvSpPr/>
              <p:nvPr/>
            </p:nvSpPr>
            <p:spPr>
              <a:xfrm>
                <a:off x="2547" y="4918"/>
                <a:ext cx="975" cy="39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虚拟化云</a:t>
                </a:r>
                <a:endParaRPr kumimoji="0" lang="zh-CN" altLang="en-US" sz="9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81" name="矩形 180"/>
              <p:cNvSpPr/>
              <p:nvPr/>
            </p:nvSpPr>
            <p:spPr>
              <a:xfrm>
                <a:off x="2482" y="3358"/>
                <a:ext cx="3924" cy="2035"/>
              </a:xfrm>
              <a:prstGeom prst="rect">
                <a:avLst/>
              </a:prstGeom>
              <a:noFill/>
              <a:ln w="1397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1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ea"/>
                </a:endParaRPr>
              </a:p>
            </p:txBody>
          </p:sp>
          <p:sp>
            <p:nvSpPr>
              <p:cNvPr id="186" name="矩形 185"/>
              <p:cNvSpPr/>
              <p:nvPr/>
            </p:nvSpPr>
            <p:spPr>
              <a:xfrm>
                <a:off x="6677" y="3683"/>
                <a:ext cx="1175" cy="28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多语言运行时</a:t>
                </a:r>
                <a:endParaRPr kumimoji="0" lang="zh-CN" altLang="en-US" sz="9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9294" name="文本框 187"/>
              <p:cNvSpPr txBox="1"/>
              <p:nvPr/>
            </p:nvSpPr>
            <p:spPr>
              <a:xfrm>
                <a:off x="3247" y="3370"/>
                <a:ext cx="2571" cy="33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 anchorCtr="0"/>
              <a:p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传统云应用编程模式</a:t>
                </a:r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1" name="矩形 190"/>
              <p:cNvSpPr/>
              <p:nvPr/>
            </p:nvSpPr>
            <p:spPr>
              <a:xfrm>
                <a:off x="7914" y="3683"/>
                <a:ext cx="3127" cy="28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分布式编程接口</a:t>
                </a:r>
                <a:r>
                  <a:rPr kumimoji="0" lang="en-US" altLang="zh-CN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(</a:t>
                </a:r>
                <a:r>
                  <a:rPr kumimoji="0" lang="zh-CN" altLang="en-US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自顶向下</a:t>
                </a:r>
                <a:r>
                  <a:rPr kumimoji="0" lang="en-US" altLang="zh-CN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/</a:t>
                </a:r>
                <a:r>
                  <a:rPr kumimoji="0" lang="zh-CN" altLang="en-US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自下向上</a:t>
                </a:r>
                <a:r>
                  <a:rPr kumimoji="0" lang="en-US" altLang="zh-CN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)</a:t>
                </a:r>
                <a:endParaRPr kumimoji="0" lang="en-US" altLang="zh-CN" sz="9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93" name="矩形 192"/>
              <p:cNvSpPr/>
              <p:nvPr/>
            </p:nvSpPr>
            <p:spPr>
              <a:xfrm>
                <a:off x="11148" y="3683"/>
                <a:ext cx="652" cy="28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API</a:t>
                </a:r>
                <a:endParaRPr kumimoji="0" lang="zh-CN" altLang="en-US" sz="9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02" name="矩形 201"/>
              <p:cNvSpPr/>
              <p:nvPr/>
            </p:nvSpPr>
            <p:spPr>
              <a:xfrm>
                <a:off x="6677" y="5033"/>
                <a:ext cx="2837" cy="28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计算原生网络通信</a:t>
                </a:r>
                <a:r>
                  <a:rPr kumimoji="0" lang="en-US" altLang="zh-CN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 (DPU, RDMA)</a:t>
                </a:r>
                <a:endParaRPr kumimoji="0" lang="en-US" altLang="zh-CN" sz="9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04" name="矩形 203"/>
              <p:cNvSpPr/>
              <p:nvPr/>
            </p:nvSpPr>
            <p:spPr>
              <a:xfrm>
                <a:off x="9634" y="4688"/>
                <a:ext cx="515" cy="62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消息</a:t>
                </a:r>
                <a:endParaRPr kumimoji="0" lang="zh-CN" altLang="en-US" sz="9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事件</a:t>
                </a:r>
                <a:endParaRPr kumimoji="0" lang="zh-CN" altLang="en-US" sz="9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05" name="矩形 204"/>
              <p:cNvSpPr/>
              <p:nvPr/>
            </p:nvSpPr>
            <p:spPr>
              <a:xfrm>
                <a:off x="10238" y="4688"/>
                <a:ext cx="662" cy="62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工作流</a:t>
                </a:r>
                <a:endParaRPr kumimoji="0" lang="zh-CN" sz="9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编排</a:t>
                </a:r>
                <a:endParaRPr kumimoji="0" lang="zh-CN" sz="9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9300" name="组合 228"/>
              <p:cNvGrpSpPr/>
              <p:nvPr/>
            </p:nvGrpSpPr>
            <p:grpSpPr>
              <a:xfrm>
                <a:off x="6677" y="4689"/>
                <a:ext cx="5123" cy="284"/>
                <a:chOff x="6677" y="4889"/>
                <a:chExt cx="5123" cy="284"/>
              </a:xfrm>
            </p:grpSpPr>
            <p:sp>
              <p:nvSpPr>
                <p:cNvPr id="200" name="矩形 199"/>
                <p:cNvSpPr/>
                <p:nvPr/>
              </p:nvSpPr>
              <p:spPr>
                <a:xfrm>
                  <a:off x="6677" y="4888"/>
                  <a:ext cx="2835" cy="28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sz="9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内存原生数据系统</a:t>
                  </a:r>
                  <a:r>
                    <a:rPr kumimoji="0" lang="en-US" altLang="zh-CN" sz="9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 (e.g., KV Store)</a:t>
                  </a:r>
                  <a:endParaRPr kumimoji="0" lang="en-US" altLang="zh-CN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206" name="矩形 205"/>
                <p:cNvSpPr/>
                <p:nvPr/>
              </p:nvSpPr>
              <p:spPr>
                <a:xfrm>
                  <a:off x="10988" y="4888"/>
                  <a:ext cx="812" cy="285"/>
                </a:xfrm>
                <a:prstGeom prst="rect">
                  <a:avLst/>
                </a:prstGeom>
                <a:solidFill>
                  <a:srgbClr val="D9D9D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sz="9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负载均衡</a:t>
                  </a:r>
                  <a:endParaRPr kumimoji="0" lang="zh-CN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208" name="矩形 207"/>
              <p:cNvSpPr/>
              <p:nvPr/>
            </p:nvSpPr>
            <p:spPr>
              <a:xfrm>
                <a:off x="2547" y="4433"/>
                <a:ext cx="2042" cy="397"/>
              </a:xfrm>
              <a:prstGeom prst="rect">
                <a:avLst/>
              </a:prstGeom>
              <a:solidFill>
                <a:srgbClr val="9ED3D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IaaS/PaaS</a:t>
                </a:r>
                <a:r>
                  <a:rPr kumimoji="0" lang="zh-CN" altLang="en-US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编程框架</a:t>
                </a:r>
                <a:endParaRPr kumimoji="0" lang="zh-CN" altLang="en-US" sz="9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1" name="矩形 210"/>
              <p:cNvSpPr/>
              <p:nvPr/>
            </p:nvSpPr>
            <p:spPr>
              <a:xfrm>
                <a:off x="3619" y="4918"/>
                <a:ext cx="970" cy="39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分区云</a:t>
                </a:r>
                <a:endParaRPr kumimoji="0" lang="zh-CN" altLang="en-US" sz="9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2" name="矩形 211"/>
              <p:cNvSpPr/>
              <p:nvPr/>
            </p:nvSpPr>
            <p:spPr>
              <a:xfrm>
                <a:off x="4687" y="4918"/>
                <a:ext cx="1602" cy="39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混合云</a:t>
                </a:r>
                <a:endParaRPr kumimoji="0" lang="zh-CN" altLang="en-US" sz="9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4" name="矩形 213"/>
              <p:cNvSpPr/>
              <p:nvPr/>
            </p:nvSpPr>
            <p:spPr>
              <a:xfrm>
                <a:off x="2547" y="3683"/>
                <a:ext cx="970" cy="64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用户</a:t>
                </a:r>
                <a:endParaRPr kumimoji="0" lang="zh-CN" altLang="en-US" sz="9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应用</a:t>
                </a:r>
                <a:endParaRPr kumimoji="0" lang="zh-CN" altLang="en-US" sz="9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5" name="矩形 214"/>
              <p:cNvSpPr/>
              <p:nvPr/>
            </p:nvSpPr>
            <p:spPr>
              <a:xfrm>
                <a:off x="3619" y="3683"/>
                <a:ext cx="970" cy="65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BaaS</a:t>
                </a:r>
                <a:endParaRPr kumimoji="0" lang="zh-CN" altLang="en-US" sz="9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服务</a:t>
                </a:r>
                <a:endParaRPr kumimoji="0" lang="zh-CN" altLang="en-US" sz="9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6" name="矩形 215"/>
              <p:cNvSpPr/>
              <p:nvPr/>
            </p:nvSpPr>
            <p:spPr>
              <a:xfrm>
                <a:off x="4687" y="4433"/>
                <a:ext cx="752" cy="397"/>
              </a:xfrm>
              <a:prstGeom prst="rect">
                <a:avLst/>
              </a:prstGeom>
              <a:solidFill>
                <a:srgbClr val="DBB6E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195" rIns="0" bIns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应用画像</a:t>
                </a:r>
                <a:endParaRPr kumimoji="0" lang="zh-CN" altLang="en-US" sz="9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7" name="矩形 216"/>
              <p:cNvSpPr/>
              <p:nvPr/>
            </p:nvSpPr>
            <p:spPr>
              <a:xfrm>
                <a:off x="5537" y="4433"/>
                <a:ext cx="755" cy="397"/>
              </a:xfrm>
              <a:prstGeom prst="rect">
                <a:avLst/>
              </a:prstGeom>
              <a:solidFill>
                <a:srgbClr val="DBB6E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195" rIns="0" bIns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干扰度量</a:t>
                </a:r>
                <a:endParaRPr kumimoji="0" lang="zh-CN" altLang="en-US" sz="9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8" name="矩形 217"/>
              <p:cNvSpPr/>
              <p:nvPr/>
            </p:nvSpPr>
            <p:spPr>
              <a:xfrm>
                <a:off x="4687" y="4060"/>
                <a:ext cx="1605" cy="280"/>
              </a:xfrm>
              <a:prstGeom prst="rect">
                <a:avLst/>
              </a:prstGeom>
              <a:solidFill>
                <a:srgbClr val="FFDB6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195" rIns="0" bIns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混部调度</a:t>
                </a:r>
                <a:endParaRPr kumimoji="0" lang="zh-CN" altLang="en-US" sz="9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9" name="矩形 218"/>
              <p:cNvSpPr/>
              <p:nvPr/>
            </p:nvSpPr>
            <p:spPr>
              <a:xfrm>
                <a:off x="4687" y="3683"/>
                <a:ext cx="752" cy="28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在线服务</a:t>
                </a:r>
                <a:endParaRPr kumimoji="0" lang="zh-CN" sz="9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20" name="矩形 219"/>
              <p:cNvSpPr/>
              <p:nvPr/>
            </p:nvSpPr>
            <p:spPr>
              <a:xfrm>
                <a:off x="5534" y="3683"/>
                <a:ext cx="755" cy="28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离线应用</a:t>
                </a:r>
                <a:endParaRPr kumimoji="0" lang="zh-CN" sz="9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9313" name="组合 227"/>
              <p:cNvGrpSpPr/>
              <p:nvPr/>
            </p:nvGrpSpPr>
            <p:grpSpPr>
              <a:xfrm>
                <a:off x="6677" y="4060"/>
                <a:ext cx="5123" cy="574"/>
                <a:chOff x="6677" y="4306"/>
                <a:chExt cx="5123" cy="544"/>
              </a:xfrm>
            </p:grpSpPr>
            <p:sp>
              <p:nvSpPr>
                <p:cNvPr id="195" name="矩形 194"/>
                <p:cNvSpPr/>
                <p:nvPr/>
              </p:nvSpPr>
              <p:spPr>
                <a:xfrm>
                  <a:off x="6677" y="4306"/>
                  <a:ext cx="5124" cy="54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altLang="zh-CN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98" name="矩形 197"/>
                <p:cNvSpPr/>
                <p:nvPr/>
              </p:nvSpPr>
              <p:spPr>
                <a:xfrm>
                  <a:off x="6832" y="4567"/>
                  <a:ext cx="1020" cy="225"/>
                </a:xfrm>
                <a:prstGeom prst="rect">
                  <a:avLst/>
                </a:prstGeom>
                <a:solidFill>
                  <a:srgbClr val="FABFD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sz="9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函数</a:t>
                  </a:r>
                  <a:endParaRPr kumimoji="0" lang="zh-CN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316" name="文本框 206"/>
                <p:cNvSpPr txBox="1"/>
                <p:nvPr/>
              </p:nvSpPr>
              <p:spPr>
                <a:xfrm>
                  <a:off x="6739" y="4306"/>
                  <a:ext cx="2711" cy="20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t" anchorCtr="0">
                  <a:spAutoFit/>
                </a:bodyPr>
                <a:p>
                  <a:r>
                    <a:rPr lang="zh-CN" altLang="en-US" sz="900" dirty="0">
                      <a:latin typeface="微软雅黑" panose="020B0503020204020204" pitchFamily="34" charset="-122"/>
                      <a:ea typeface="微软雅黑" panose="020B0503020204020204" pitchFamily="34" charset="-122"/>
                      <a:sym typeface="宋体" panose="02010600030101010101" pitchFamily="2" charset="-122"/>
                    </a:rPr>
                    <a:t>通用</a:t>
                  </a:r>
                  <a:r>
                    <a:rPr lang="en-US" altLang="zh-CN" sz="900" dirty="0">
                      <a:latin typeface="微软雅黑" panose="020B0503020204020204" pitchFamily="34" charset="-122"/>
                      <a:ea typeface="微软雅黑" panose="020B0503020204020204" pitchFamily="34" charset="-122"/>
                      <a:sym typeface="宋体" panose="02010600030101010101" pitchFamily="2" charset="-122"/>
                    </a:rPr>
                    <a:t>Serverless</a:t>
                  </a:r>
                  <a:r>
                    <a:rPr lang="zh-CN" altLang="en-US" sz="900" dirty="0">
                      <a:latin typeface="微软雅黑" panose="020B0503020204020204" pitchFamily="34" charset="-122"/>
                      <a:ea typeface="微软雅黑" panose="020B0503020204020204" pitchFamily="34" charset="-122"/>
                      <a:sym typeface="宋体" panose="02010600030101010101" pitchFamily="2" charset="-122"/>
                    </a:rPr>
                    <a:t>运行时接口</a:t>
                  </a:r>
                  <a:r>
                    <a:rPr lang="en-US" altLang="zh-CN" sz="900" dirty="0">
                      <a:latin typeface="微软雅黑" panose="020B0503020204020204" pitchFamily="34" charset="-122"/>
                      <a:ea typeface="微软雅黑" panose="020B0503020204020204" pitchFamily="34" charset="-122"/>
                      <a:sym typeface="宋体" panose="02010600030101010101" pitchFamily="2" charset="-122"/>
                    </a:rPr>
                    <a:t> POSIX</a:t>
                  </a:r>
                  <a:endPara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宋体" panose="02010600030101010101" pitchFamily="2" charset="-122"/>
                  </a:endParaRPr>
                </a:p>
              </p:txBody>
            </p:sp>
            <p:sp>
              <p:nvSpPr>
                <p:cNvPr id="221" name="矩形 220"/>
                <p:cNvSpPr/>
                <p:nvPr/>
              </p:nvSpPr>
              <p:spPr>
                <a:xfrm>
                  <a:off x="8089" y="4567"/>
                  <a:ext cx="1020" cy="225"/>
                </a:xfrm>
                <a:prstGeom prst="rect">
                  <a:avLst/>
                </a:prstGeom>
                <a:solidFill>
                  <a:srgbClr val="FABFD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sz="9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状态管理</a:t>
                  </a:r>
                  <a:endParaRPr kumimoji="0" lang="zh-CN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222" name="矩形 221"/>
                <p:cNvSpPr/>
                <p:nvPr/>
              </p:nvSpPr>
              <p:spPr>
                <a:xfrm>
                  <a:off x="9346" y="4567"/>
                  <a:ext cx="1022" cy="225"/>
                </a:xfrm>
                <a:prstGeom prst="rect">
                  <a:avLst/>
                </a:prstGeom>
                <a:solidFill>
                  <a:srgbClr val="D9D9D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sz="9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数据对象</a:t>
                  </a:r>
                  <a:endParaRPr kumimoji="0" lang="zh-CN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223" name="矩形 222"/>
                <p:cNvSpPr/>
                <p:nvPr/>
              </p:nvSpPr>
              <p:spPr>
                <a:xfrm>
                  <a:off x="10606" y="4567"/>
                  <a:ext cx="1020" cy="22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sz="9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数据流</a:t>
                  </a:r>
                  <a:endParaRPr kumimoji="0" lang="zh-CN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225" name="矩形 224"/>
              <p:cNvSpPr/>
              <p:nvPr/>
            </p:nvSpPr>
            <p:spPr>
              <a:xfrm>
                <a:off x="10988" y="5033"/>
                <a:ext cx="812" cy="282"/>
              </a:xfrm>
              <a:prstGeom prst="rect">
                <a:avLst/>
              </a:prstGeom>
              <a:solidFill>
                <a:srgbClr val="D9D9D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弹性调度</a:t>
                </a:r>
                <a:endParaRPr kumimoji="0" lang="zh-CN" sz="9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30" name="矩形 229"/>
              <p:cNvSpPr/>
              <p:nvPr/>
            </p:nvSpPr>
            <p:spPr>
              <a:xfrm>
                <a:off x="6554" y="3358"/>
                <a:ext cx="5392" cy="2040"/>
              </a:xfrm>
              <a:prstGeom prst="rect">
                <a:avLst/>
              </a:prstGeom>
              <a:noFill/>
              <a:ln w="1397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1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ea"/>
                </a:endParaRPr>
              </a:p>
            </p:txBody>
          </p:sp>
          <p:sp>
            <p:nvSpPr>
              <p:cNvPr id="9322" name="文本框 230"/>
              <p:cNvSpPr txBox="1"/>
              <p:nvPr/>
            </p:nvSpPr>
            <p:spPr>
              <a:xfrm>
                <a:off x="7581" y="3370"/>
                <a:ext cx="4032" cy="32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 anchorCtr="0"/>
              <a:p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新兴</a:t>
                </a:r>
                <a:r>
                  <a:rPr lang="en-US" altLang="zh-CN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Serverless</a:t>
                </a: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函数编程范式</a:t>
                </a:r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9323" name="组合 231"/>
              <p:cNvGrpSpPr/>
              <p:nvPr/>
            </p:nvGrpSpPr>
            <p:grpSpPr>
              <a:xfrm>
                <a:off x="12101" y="3685"/>
                <a:ext cx="1282" cy="1630"/>
                <a:chOff x="12091" y="6042"/>
                <a:chExt cx="1282" cy="1630"/>
              </a:xfrm>
            </p:grpSpPr>
            <p:sp>
              <p:nvSpPr>
                <p:cNvPr id="233" name="矩形 232"/>
                <p:cNvSpPr/>
                <p:nvPr/>
              </p:nvSpPr>
              <p:spPr>
                <a:xfrm>
                  <a:off x="12101" y="6037"/>
                  <a:ext cx="1272" cy="42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9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软硬件</a:t>
                  </a:r>
                  <a:endParaRPr kumimoji="0" lang="zh-CN" altLang="en-US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9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协同设计</a:t>
                  </a:r>
                  <a:endParaRPr kumimoji="0" lang="zh-CN" altLang="en-US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234" name="矩形 233"/>
                <p:cNvSpPr/>
                <p:nvPr/>
              </p:nvSpPr>
              <p:spPr>
                <a:xfrm>
                  <a:off x="12101" y="6610"/>
                  <a:ext cx="1272" cy="457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9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  <a:sym typeface="+mn-ea"/>
                    </a:rPr>
                    <a:t>更高维度编程资源抽象</a:t>
                  </a:r>
                  <a:endParaRPr kumimoji="0" lang="zh-CN" altLang="en-US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endParaRPr>
                </a:p>
              </p:txBody>
            </p:sp>
            <p:sp>
              <p:nvSpPr>
                <p:cNvPr id="235" name="矩形 234"/>
                <p:cNvSpPr/>
                <p:nvPr/>
              </p:nvSpPr>
              <p:spPr>
                <a:xfrm>
                  <a:off x="12091" y="7215"/>
                  <a:ext cx="1272" cy="457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9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  <a:sym typeface="+mn-ea"/>
                    </a:rPr>
                    <a:t>更细粒度</a:t>
                  </a:r>
                  <a:endParaRPr kumimoji="0" lang="zh-CN" altLang="en-US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endParaRPr>
                </a:p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9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  <a:sym typeface="+mn-ea"/>
                    </a:rPr>
                    <a:t>管理</a:t>
                  </a:r>
                  <a:endParaRPr kumimoji="0" lang="zh-CN" altLang="en-US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endParaRPr>
                </a:p>
              </p:txBody>
            </p:sp>
          </p:grpSp>
          <p:grpSp>
            <p:nvGrpSpPr>
              <p:cNvPr id="9327" name="组合 236"/>
              <p:cNvGrpSpPr/>
              <p:nvPr/>
            </p:nvGrpSpPr>
            <p:grpSpPr>
              <a:xfrm>
                <a:off x="1070" y="3685"/>
                <a:ext cx="1282" cy="1630"/>
                <a:chOff x="12091" y="6042"/>
                <a:chExt cx="1282" cy="1630"/>
              </a:xfrm>
            </p:grpSpPr>
            <p:sp>
              <p:nvSpPr>
                <p:cNvPr id="238" name="矩形 237"/>
                <p:cNvSpPr/>
                <p:nvPr/>
              </p:nvSpPr>
              <p:spPr>
                <a:xfrm>
                  <a:off x="12101" y="6037"/>
                  <a:ext cx="1272" cy="457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9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资源无序和高系统熵</a:t>
                  </a:r>
                  <a:endParaRPr kumimoji="0" lang="zh-CN" altLang="en-US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239" name="矩形 238"/>
                <p:cNvSpPr/>
                <p:nvPr/>
              </p:nvSpPr>
              <p:spPr>
                <a:xfrm>
                  <a:off x="12101" y="6625"/>
                  <a:ext cx="1272" cy="457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9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场景适用性较为单一</a:t>
                  </a:r>
                  <a:endParaRPr kumimoji="0" lang="zh-CN" altLang="en-US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240" name="矩形 239"/>
                <p:cNvSpPr/>
                <p:nvPr/>
              </p:nvSpPr>
              <p:spPr>
                <a:xfrm>
                  <a:off x="12091" y="7215"/>
                  <a:ext cx="1272" cy="457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9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粗粒度管理</a:t>
                  </a:r>
                  <a:endParaRPr kumimoji="0" lang="zh-CN" altLang="en-US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9331" name="文本框 280"/>
              <p:cNvSpPr txBox="1"/>
              <p:nvPr/>
            </p:nvSpPr>
            <p:spPr>
              <a:xfrm>
                <a:off x="200" y="3641"/>
                <a:ext cx="818" cy="189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/>
              <a:p>
                <a:pPr algn="ctr"/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宋体" panose="02010600030101010101" pitchFamily="2" charset="-122"/>
                  </a:rPr>
                  <a:t>编程框架和云操作系统</a:t>
                </a:r>
                <a:endPara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endParaRPr>
              </a:p>
              <a:p>
                <a:pPr algn="ctr"/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宋体" panose="02010600030101010101" pitchFamily="2" charset="-122"/>
                  </a:rPr>
                  <a:t>层</a:t>
                </a:r>
                <a:endPara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283" name="矩形 282"/>
              <p:cNvSpPr/>
              <p:nvPr/>
            </p:nvSpPr>
            <p:spPr>
              <a:xfrm>
                <a:off x="950" y="3258"/>
                <a:ext cx="12573" cy="2215"/>
              </a:xfrm>
              <a:prstGeom prst="rect">
                <a:avLst/>
              </a:prstGeom>
              <a:noFill/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1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259" name="矩形 258"/>
            <p:cNvSpPr/>
            <p:nvPr/>
          </p:nvSpPr>
          <p:spPr>
            <a:xfrm>
              <a:off x="6040" y="2019"/>
              <a:ext cx="850" cy="7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大数据</a:t>
              </a:r>
              <a:endParaRPr kumimoji="0" lang="zh-CN" altLang="en-US" sz="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类应用</a:t>
              </a:r>
              <a:endParaRPr kumimoji="0" lang="zh-CN" altLang="en-US" sz="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0" name="矩形 259"/>
            <p:cNvSpPr/>
            <p:nvPr/>
          </p:nvSpPr>
          <p:spPr>
            <a:xfrm>
              <a:off x="5043" y="2019"/>
              <a:ext cx="850" cy="7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批处理类</a:t>
              </a:r>
              <a:endParaRPr kumimoji="0" lang="zh-CN" altLang="en-US" sz="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应用</a:t>
              </a:r>
              <a:endParaRPr kumimoji="0" lang="zh-CN" altLang="en-US" sz="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1" name="矩形 260"/>
            <p:cNvSpPr/>
            <p:nvPr/>
          </p:nvSpPr>
          <p:spPr>
            <a:xfrm>
              <a:off x="7037" y="2019"/>
              <a:ext cx="850" cy="7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流式</a:t>
              </a:r>
              <a:endParaRPr kumimoji="0" lang="zh-CN" altLang="en-US" sz="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计算</a:t>
              </a:r>
              <a:endParaRPr kumimoji="0" lang="zh-CN" altLang="en-US" sz="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2" name="矩形 261"/>
            <p:cNvSpPr/>
            <p:nvPr/>
          </p:nvSpPr>
          <p:spPr>
            <a:xfrm>
              <a:off x="8035" y="2019"/>
              <a:ext cx="850" cy="7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机器学习</a:t>
              </a:r>
              <a:endParaRPr kumimoji="0" lang="zh-CN" altLang="en-US" sz="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类应用</a:t>
              </a:r>
              <a:endParaRPr kumimoji="0" lang="zh-CN" altLang="en-US" sz="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3" name="矩形 262"/>
            <p:cNvSpPr/>
            <p:nvPr/>
          </p:nvSpPr>
          <p:spPr>
            <a:xfrm>
              <a:off x="9032" y="2014"/>
              <a:ext cx="850" cy="7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大模型</a:t>
              </a:r>
              <a:endParaRPr kumimoji="0" lang="zh-CN" altLang="en-US" sz="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训练</a:t>
              </a:r>
              <a:r>
                <a:rPr kumimoji="0" lang="en-US" altLang="zh-CN" sz="8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/</a:t>
              </a:r>
              <a:r>
                <a:rPr kumimoji="0" lang="zh-CN" altLang="en-US" sz="8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推理</a:t>
              </a:r>
              <a:endParaRPr kumimoji="0" lang="zh-CN" altLang="en-US" sz="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4" name="矩形 263"/>
            <p:cNvSpPr/>
            <p:nvPr/>
          </p:nvSpPr>
          <p:spPr>
            <a:xfrm>
              <a:off x="10029" y="2014"/>
              <a:ext cx="847" cy="7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微服务类</a:t>
              </a:r>
              <a:endParaRPr kumimoji="0" lang="zh-CN" altLang="en-US" sz="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应用</a:t>
              </a:r>
              <a:endParaRPr kumimoji="0" lang="zh-CN" altLang="en-US" sz="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5" name="矩形 264"/>
            <p:cNvSpPr/>
            <p:nvPr/>
          </p:nvSpPr>
          <p:spPr>
            <a:xfrm>
              <a:off x="11027" y="2019"/>
              <a:ext cx="970" cy="7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端云边协同类应用</a:t>
              </a:r>
              <a:endParaRPr kumimoji="0" lang="zh-CN" altLang="en-US" sz="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9340" name="组合 267"/>
            <p:cNvGrpSpPr/>
            <p:nvPr/>
          </p:nvGrpSpPr>
          <p:grpSpPr>
            <a:xfrm>
              <a:off x="3578" y="1658"/>
              <a:ext cx="1282" cy="1178"/>
              <a:chOff x="12091" y="5919"/>
              <a:chExt cx="1282" cy="1753"/>
            </a:xfrm>
          </p:grpSpPr>
          <p:sp>
            <p:nvSpPr>
              <p:cNvPr id="269" name="矩形 268"/>
              <p:cNvSpPr/>
              <p:nvPr/>
            </p:nvSpPr>
            <p:spPr>
              <a:xfrm>
                <a:off x="12101" y="5920"/>
                <a:ext cx="1272" cy="45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应用种类单一</a:t>
                </a:r>
                <a:endParaRPr kumimoji="0" lang="zh-CN" altLang="en-US" sz="9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70" name="矩形 269"/>
              <p:cNvSpPr/>
              <p:nvPr/>
            </p:nvSpPr>
            <p:spPr>
              <a:xfrm>
                <a:off x="12101" y="6568"/>
                <a:ext cx="1272" cy="45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CPU</a:t>
                </a:r>
                <a:r>
                  <a:rPr kumimoji="0" lang="zh-CN" altLang="en-US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算力主导</a:t>
                </a:r>
                <a:endParaRPr kumimoji="0" lang="zh-CN" altLang="en-US" sz="9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71" name="矩形 270"/>
              <p:cNvSpPr/>
              <p:nvPr/>
            </p:nvSpPr>
            <p:spPr>
              <a:xfrm>
                <a:off x="12091" y="7215"/>
                <a:ext cx="1272" cy="45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简单业务场景</a:t>
                </a:r>
                <a:endParaRPr kumimoji="0" lang="zh-CN" altLang="en-US" sz="9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272" name="矩形 271"/>
            <p:cNvSpPr/>
            <p:nvPr/>
          </p:nvSpPr>
          <p:spPr>
            <a:xfrm>
              <a:off x="4965" y="1659"/>
              <a:ext cx="7154" cy="1202"/>
            </a:xfrm>
            <a:prstGeom prst="rect">
              <a:avLst/>
            </a:prstGeom>
            <a:noFill/>
            <a:ln w="1397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endParaRPr>
            </a:p>
          </p:txBody>
        </p:sp>
        <p:sp>
          <p:nvSpPr>
            <p:cNvPr id="274" name="矩形 273"/>
            <p:cNvSpPr/>
            <p:nvPr/>
          </p:nvSpPr>
          <p:spPr>
            <a:xfrm>
              <a:off x="14584" y="1659"/>
              <a:ext cx="1272" cy="3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应用多样化</a:t>
              </a:r>
              <a:endParaRPr kumimoji="0" lang="zh-CN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5" name="矩形 274"/>
            <p:cNvSpPr/>
            <p:nvPr/>
          </p:nvSpPr>
          <p:spPr>
            <a:xfrm>
              <a:off x="14584" y="2094"/>
              <a:ext cx="1272" cy="3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多元算力需求</a:t>
              </a:r>
              <a:endParaRPr kumimoji="0" lang="zh-CN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8" name="矩形 277"/>
            <p:cNvSpPr/>
            <p:nvPr/>
          </p:nvSpPr>
          <p:spPr>
            <a:xfrm>
              <a:off x="14574" y="2529"/>
              <a:ext cx="1272" cy="3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负载复杂多变</a:t>
              </a:r>
              <a:endParaRPr kumimoji="0" lang="zh-CN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348" name="文本框 278"/>
            <p:cNvSpPr txBox="1"/>
            <p:nvPr/>
          </p:nvSpPr>
          <p:spPr>
            <a:xfrm>
              <a:off x="6448" y="1681"/>
              <a:ext cx="4724" cy="33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业务场景向低时延、高吞吐的应用需求演进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49" name="文本框 281"/>
            <p:cNvSpPr txBox="1"/>
            <p:nvPr/>
          </p:nvSpPr>
          <p:spPr>
            <a:xfrm>
              <a:off x="2815" y="1773"/>
              <a:ext cx="554" cy="116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p>
              <a:pPr algn="ctr"/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应用层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284" name="矩形 283"/>
            <p:cNvSpPr/>
            <p:nvPr/>
          </p:nvSpPr>
          <p:spPr>
            <a:xfrm>
              <a:off x="3433" y="1544"/>
              <a:ext cx="12571" cy="1435"/>
            </a:xfrm>
            <a:prstGeom prst="rect">
              <a:avLst/>
            </a:prstGeom>
            <a:noFill/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9351" name="组合 311"/>
            <p:cNvGrpSpPr/>
            <p:nvPr/>
          </p:nvGrpSpPr>
          <p:grpSpPr>
            <a:xfrm>
              <a:off x="2689" y="8007"/>
              <a:ext cx="13315" cy="2330"/>
              <a:chOff x="2689" y="8007"/>
              <a:chExt cx="13315" cy="2330"/>
            </a:xfrm>
          </p:grpSpPr>
          <p:sp>
            <p:nvSpPr>
              <p:cNvPr id="64" name="右箭头 63"/>
              <p:cNvSpPr/>
              <p:nvPr/>
            </p:nvSpPr>
            <p:spPr>
              <a:xfrm>
                <a:off x="3913" y="10061"/>
                <a:ext cx="11011" cy="275"/>
              </a:xfrm>
              <a:prstGeom prst="rightArrow">
                <a:avLst/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54000">
                    <a:schemeClr val="bg1">
                      <a:lumMod val="85000"/>
                    </a:schemeClr>
                  </a:gs>
                  <a:gs pos="80000">
                    <a:schemeClr val="bg1">
                      <a:lumMod val="7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1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3433" y="8006"/>
                <a:ext cx="12571" cy="1925"/>
              </a:xfrm>
              <a:prstGeom prst="rect">
                <a:avLst/>
              </a:prstGeom>
              <a:solidFill>
                <a:schemeClr val="bg1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1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9055" y="8124"/>
                <a:ext cx="4194" cy="777"/>
              </a:xfrm>
              <a:prstGeom prst="rect">
                <a:avLst/>
              </a:prstGeom>
              <a:noFill/>
              <a:ln w="1397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1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355" name="文本框 11"/>
              <p:cNvSpPr txBox="1"/>
              <p:nvPr/>
            </p:nvSpPr>
            <p:spPr>
              <a:xfrm>
                <a:off x="10213" y="8124"/>
                <a:ext cx="2630" cy="26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 anchorCtr="0"/>
              <a:p>
                <a:r>
                  <a:rPr lang="en-US" altLang="zh-CN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XPU</a:t>
                </a: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池化异构计算</a:t>
                </a:r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9180" y="8494"/>
                <a:ext cx="877" cy="35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TCP/IP</a:t>
                </a:r>
                <a:endParaRPr kumimoji="0" lang="en-US" altLang="zh-CN" sz="9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10239" y="8494"/>
                <a:ext cx="805" cy="35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RDMA</a:t>
                </a:r>
                <a:endParaRPr kumimoji="0" lang="en-US" altLang="zh-CN" sz="9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11224" y="8494"/>
                <a:ext cx="675" cy="35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UBUS</a:t>
                </a:r>
                <a:endParaRPr kumimoji="0" lang="en-US" altLang="zh-CN" sz="9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2082" y="8494"/>
                <a:ext cx="1057" cy="35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CXL-Gen-Z</a:t>
                </a:r>
                <a:endParaRPr kumimoji="0" lang="en-US" altLang="zh-CN" sz="9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9042" y="9031"/>
                <a:ext cx="2030" cy="795"/>
              </a:xfrm>
              <a:prstGeom prst="rect">
                <a:avLst/>
              </a:prstGeom>
              <a:noFill/>
              <a:ln w="1397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900" b="0" i="0" u="none" strike="noStrike" kern="1200" cap="none" spc="0" normalizeH="0" baseline="0" noProof="1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361" name="文本框 22"/>
              <p:cNvSpPr txBox="1"/>
              <p:nvPr/>
            </p:nvSpPr>
            <p:spPr>
              <a:xfrm>
                <a:off x="9142" y="9070"/>
                <a:ext cx="1505" cy="19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 anchorCtr="0"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Local Device</a:t>
                </a:r>
                <a:endPara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5078" y="8494"/>
                <a:ext cx="625" cy="6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CPU</a:t>
                </a:r>
                <a:endParaRPr kumimoji="0" lang="en-US" altLang="zh-CN" sz="9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4965" y="8134"/>
                <a:ext cx="1590" cy="1692"/>
              </a:xfrm>
              <a:prstGeom prst="rect">
                <a:avLst/>
              </a:prstGeom>
              <a:noFill/>
              <a:ln w="1397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1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ea"/>
                </a:endParaRPr>
              </a:p>
            </p:txBody>
          </p:sp>
          <p:sp>
            <p:nvSpPr>
              <p:cNvPr id="9364" name="文本框 36"/>
              <p:cNvSpPr txBox="1"/>
              <p:nvPr/>
            </p:nvSpPr>
            <p:spPr>
              <a:xfrm>
                <a:off x="5043" y="8134"/>
                <a:ext cx="1493" cy="33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 anchorCtr="0"/>
              <a:p>
                <a:r>
                  <a:rPr lang="en-US" altLang="zh-CN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CPU</a:t>
                </a: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中心计算</a:t>
                </a:r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078" y="9299"/>
                <a:ext cx="1362" cy="39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Memory</a:t>
                </a:r>
                <a:endParaRPr kumimoji="0" lang="en-US" altLang="zh-CN" sz="9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5815" y="8494"/>
                <a:ext cx="625" cy="6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CPU</a:t>
                </a:r>
                <a:endParaRPr kumimoji="0" lang="en-US" altLang="zh-CN" sz="9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3578" y="8136"/>
                <a:ext cx="1272" cy="45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冯诺依曼</a:t>
                </a:r>
                <a:endParaRPr kumimoji="0" lang="zh-CN" altLang="en-US" sz="9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架构</a:t>
                </a:r>
                <a:endParaRPr kumimoji="0" lang="zh-CN" altLang="en-US" sz="9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3578" y="8724"/>
                <a:ext cx="1272" cy="45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计算存储</a:t>
                </a:r>
                <a:endParaRPr kumimoji="0" lang="zh-CN" altLang="en-US" sz="9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分离</a:t>
                </a:r>
                <a:endParaRPr kumimoji="0" lang="zh-CN" altLang="en-US" sz="9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3568" y="9311"/>
                <a:ext cx="1272" cy="4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弱控制能力</a:t>
                </a:r>
                <a:endParaRPr kumimoji="0" lang="en-US" altLang="zh-CN" sz="9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14584" y="8136"/>
                <a:ext cx="1272" cy="45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总线网络化</a:t>
                </a:r>
                <a:endParaRPr kumimoji="0" lang="zh-CN" altLang="en-US" sz="9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14584" y="8724"/>
                <a:ext cx="1272" cy="45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近数计算、</a:t>
                </a:r>
                <a:endParaRPr kumimoji="0" lang="zh-CN" altLang="en-US" sz="9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存内计算</a:t>
                </a:r>
                <a:endParaRPr kumimoji="0" lang="zh-CN" altLang="en-US" sz="9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14574" y="9311"/>
                <a:ext cx="1272" cy="4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强控制能力</a:t>
                </a:r>
                <a:endParaRPr kumimoji="0" lang="zh-CN" altLang="en-US" sz="9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9373" name="文本框 62"/>
              <p:cNvSpPr txBox="1"/>
              <p:nvPr/>
            </p:nvSpPr>
            <p:spPr>
              <a:xfrm>
                <a:off x="2689" y="8237"/>
                <a:ext cx="805" cy="189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/>
              <a:p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宋体" panose="02010600030101010101" pitchFamily="2" charset="-122"/>
                  </a:rPr>
                  <a:t>物理</a:t>
                </a:r>
                <a:endPara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endParaRPr>
              </a:p>
              <a:p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宋体" panose="02010600030101010101" pitchFamily="2" charset="-122"/>
                  </a:rPr>
                  <a:t>设备和驱动层</a:t>
                </a:r>
                <a:endPara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endParaRPr>
              </a:p>
            </p:txBody>
          </p:sp>
          <p:grpSp>
            <p:nvGrpSpPr>
              <p:cNvPr id="9374" name="组合 43"/>
              <p:cNvGrpSpPr/>
              <p:nvPr/>
            </p:nvGrpSpPr>
            <p:grpSpPr>
              <a:xfrm>
                <a:off x="6705" y="8134"/>
                <a:ext cx="2183" cy="1694"/>
                <a:chOff x="9915" y="8226"/>
                <a:chExt cx="2183" cy="1694"/>
              </a:xfrm>
            </p:grpSpPr>
            <p:sp>
              <p:nvSpPr>
                <p:cNvPr id="45" name="矩形 44"/>
                <p:cNvSpPr/>
                <p:nvPr/>
              </p:nvSpPr>
              <p:spPr>
                <a:xfrm>
                  <a:off x="10055" y="8586"/>
                  <a:ext cx="625" cy="680"/>
                </a:xfrm>
                <a:prstGeom prst="rect">
                  <a:avLst/>
                </a:prstGeom>
                <a:solidFill>
                  <a:srgbClr val="FABFD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9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CPU</a:t>
                  </a:r>
                  <a:endParaRPr kumimoji="0" lang="en-US" altLang="zh-CN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6" name="矩形 45"/>
                <p:cNvSpPr/>
                <p:nvPr/>
              </p:nvSpPr>
              <p:spPr>
                <a:xfrm>
                  <a:off x="9915" y="8226"/>
                  <a:ext cx="2182" cy="1690"/>
                </a:xfrm>
                <a:prstGeom prst="rect">
                  <a:avLst/>
                </a:prstGeom>
                <a:noFill/>
                <a:ln w="1397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1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  <a:sym typeface="+mn-ea"/>
                  </a:endParaRPr>
                </a:p>
              </p:txBody>
            </p:sp>
            <p:sp>
              <p:nvSpPr>
                <p:cNvPr id="9377" name="文本框 46"/>
                <p:cNvSpPr txBox="1"/>
                <p:nvPr/>
              </p:nvSpPr>
              <p:spPr>
                <a:xfrm>
                  <a:off x="9975" y="8226"/>
                  <a:ext cx="2062" cy="33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t" anchorCtr="0"/>
                <a:p>
                  <a:r>
                    <a:rPr lang="en-US" altLang="zh-CN" sz="12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CPU/GPU</a:t>
                  </a:r>
                  <a:r>
                    <a:rPr lang="zh-CN" altLang="en-US" sz="12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混合计算</a:t>
                  </a:r>
                  <a:endPara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8" name="矩形 47"/>
                <p:cNvSpPr/>
                <p:nvPr/>
              </p:nvSpPr>
              <p:spPr>
                <a:xfrm>
                  <a:off x="10055" y="9391"/>
                  <a:ext cx="1360" cy="395"/>
                </a:xfrm>
                <a:prstGeom prst="rect">
                  <a:avLst/>
                </a:prstGeom>
                <a:solidFill>
                  <a:srgbClr val="FABFD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9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Memory</a:t>
                  </a:r>
                  <a:endParaRPr kumimoji="0" lang="en-US" altLang="zh-CN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9" name="矩形 48"/>
                <p:cNvSpPr/>
                <p:nvPr/>
              </p:nvSpPr>
              <p:spPr>
                <a:xfrm>
                  <a:off x="10792" y="8586"/>
                  <a:ext cx="620" cy="680"/>
                </a:xfrm>
                <a:prstGeom prst="rect">
                  <a:avLst/>
                </a:prstGeom>
                <a:solidFill>
                  <a:srgbClr val="FABFD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9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GPU</a:t>
                  </a:r>
                  <a:endParaRPr kumimoji="0" lang="en-US" altLang="zh-CN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166" name="矩形 165"/>
              <p:cNvSpPr/>
              <p:nvPr/>
            </p:nvSpPr>
            <p:spPr>
              <a:xfrm rot="16200000">
                <a:off x="7915" y="8899"/>
                <a:ext cx="1195" cy="39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PCIe</a:t>
                </a:r>
                <a:r>
                  <a:rPr kumimoji="0" lang="zh-CN" altLang="en-US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总线</a:t>
                </a:r>
                <a:endParaRPr kumimoji="0" lang="zh-CN" altLang="en-US" sz="9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89" name="矩形 288"/>
              <p:cNvSpPr/>
              <p:nvPr/>
            </p:nvSpPr>
            <p:spPr>
              <a:xfrm>
                <a:off x="11224" y="9031"/>
                <a:ext cx="2020" cy="795"/>
              </a:xfrm>
              <a:prstGeom prst="rect">
                <a:avLst/>
              </a:prstGeom>
              <a:noFill/>
              <a:ln w="1397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900" b="0" i="0" u="none" strike="noStrike" kern="1200" cap="none" spc="0" normalizeH="0" baseline="0" noProof="1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382" name="文本框 289"/>
              <p:cNvSpPr txBox="1"/>
              <p:nvPr/>
            </p:nvSpPr>
            <p:spPr>
              <a:xfrm>
                <a:off x="11324" y="9070"/>
                <a:ext cx="1505" cy="19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 anchorCtr="0"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Remote Device</a:t>
                </a:r>
                <a:endPara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1" name="矩形 290"/>
              <p:cNvSpPr/>
              <p:nvPr/>
            </p:nvSpPr>
            <p:spPr>
              <a:xfrm>
                <a:off x="11362" y="9381"/>
                <a:ext cx="512" cy="31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DPU</a:t>
                </a:r>
                <a:endParaRPr kumimoji="0" lang="en-US" altLang="zh-CN" sz="9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92" name="矩形 291"/>
              <p:cNvSpPr/>
              <p:nvPr/>
            </p:nvSpPr>
            <p:spPr>
              <a:xfrm>
                <a:off x="12007" y="9381"/>
                <a:ext cx="510" cy="31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XPU</a:t>
                </a:r>
                <a:endParaRPr kumimoji="0" lang="en-US" altLang="zh-CN" sz="9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93" name="矩形 292"/>
              <p:cNvSpPr/>
              <p:nvPr/>
            </p:nvSpPr>
            <p:spPr>
              <a:xfrm>
                <a:off x="12649" y="9384"/>
                <a:ext cx="510" cy="31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......</a:t>
                </a:r>
                <a:endParaRPr kumimoji="0" lang="en-US" altLang="zh-CN" sz="9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94" name="矩形 293"/>
              <p:cNvSpPr/>
              <p:nvPr/>
            </p:nvSpPr>
            <p:spPr>
              <a:xfrm>
                <a:off x="13504" y="8494"/>
                <a:ext cx="780" cy="452"/>
              </a:xfrm>
              <a:prstGeom prst="rect">
                <a:avLst/>
              </a:prstGeom>
              <a:solidFill>
                <a:srgbClr val="FFDB6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Intel </a:t>
                </a:r>
                <a:endParaRPr kumimoji="0" lang="en-US" altLang="zh-CN" sz="9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x86 RDT</a:t>
                </a:r>
                <a:endParaRPr kumimoji="0" lang="en-US" altLang="zh-CN" sz="9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98" name="矩形 297"/>
              <p:cNvSpPr/>
              <p:nvPr/>
            </p:nvSpPr>
            <p:spPr>
              <a:xfrm>
                <a:off x="13501" y="9244"/>
                <a:ext cx="770" cy="45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ARM-v8</a:t>
                </a:r>
                <a:endParaRPr kumimoji="0" lang="en-US" altLang="zh-CN" sz="9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MPAM</a:t>
                </a:r>
                <a:endParaRPr kumimoji="0" lang="en-US" altLang="zh-CN" sz="9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99" name="矩形 298"/>
              <p:cNvSpPr/>
              <p:nvPr/>
            </p:nvSpPr>
            <p:spPr>
              <a:xfrm>
                <a:off x="13381" y="8124"/>
                <a:ext cx="1045" cy="1702"/>
              </a:xfrm>
              <a:prstGeom prst="rect">
                <a:avLst/>
              </a:prstGeom>
              <a:noFill/>
              <a:ln w="1397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1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4" name="矩形 303"/>
              <p:cNvSpPr/>
              <p:nvPr/>
            </p:nvSpPr>
            <p:spPr>
              <a:xfrm>
                <a:off x="9182" y="9381"/>
                <a:ext cx="512" cy="31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DPU</a:t>
                </a:r>
                <a:endParaRPr kumimoji="0" lang="en-US" altLang="zh-CN" sz="9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05" name="矩形 304"/>
              <p:cNvSpPr/>
              <p:nvPr/>
            </p:nvSpPr>
            <p:spPr>
              <a:xfrm>
                <a:off x="9827" y="9381"/>
                <a:ext cx="510" cy="31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XPU</a:t>
                </a:r>
                <a:endParaRPr kumimoji="0" lang="en-US" altLang="zh-CN" sz="9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06" name="矩形 305"/>
              <p:cNvSpPr/>
              <p:nvPr/>
            </p:nvSpPr>
            <p:spPr>
              <a:xfrm>
                <a:off x="10469" y="9384"/>
                <a:ext cx="510" cy="31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9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......</a:t>
                </a:r>
                <a:endParaRPr kumimoji="0" lang="en-US" altLang="zh-CN" sz="9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9392" name="文本框 307"/>
              <p:cNvSpPr txBox="1"/>
              <p:nvPr/>
            </p:nvSpPr>
            <p:spPr>
              <a:xfrm>
                <a:off x="13413" y="8137"/>
                <a:ext cx="985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 anchorCtr="0"/>
              <a:p>
                <a:r>
                  <a:rPr lang="en-US" altLang="zh-CN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QoS</a:t>
                </a: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管控</a:t>
                </a:r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14" name="矩形 313"/>
            <p:cNvSpPr/>
            <p:nvPr/>
          </p:nvSpPr>
          <p:spPr>
            <a:xfrm>
              <a:off x="12279" y="2019"/>
              <a:ext cx="922" cy="700"/>
            </a:xfrm>
            <a:prstGeom prst="rect">
              <a:avLst/>
            </a:prstGeom>
            <a:solidFill>
              <a:srgbClr val="B1DD8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8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Benchmark</a:t>
              </a:r>
              <a:r>
                <a:rPr kumimoji="0" lang="zh-CN" altLang="en-US" sz="8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基准程序</a:t>
              </a:r>
              <a:endParaRPr kumimoji="0" lang="zh-CN" altLang="en-US" sz="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15" name="矩形 314"/>
            <p:cNvSpPr/>
            <p:nvPr/>
          </p:nvSpPr>
          <p:spPr>
            <a:xfrm>
              <a:off x="13361" y="2019"/>
              <a:ext cx="922" cy="700"/>
            </a:xfrm>
            <a:prstGeom prst="rect">
              <a:avLst/>
            </a:prstGeom>
            <a:solidFill>
              <a:srgbClr val="B1DD8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sz="8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云服务</a:t>
              </a:r>
              <a:endParaRPr kumimoji="0" lang="zh-CN" sz="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sz="8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性能度量</a:t>
              </a:r>
              <a:endParaRPr kumimoji="0" lang="zh-CN" sz="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16" name="矩形 315"/>
            <p:cNvSpPr/>
            <p:nvPr/>
          </p:nvSpPr>
          <p:spPr>
            <a:xfrm>
              <a:off x="12202" y="1681"/>
              <a:ext cx="2227" cy="1180"/>
            </a:xfrm>
            <a:prstGeom prst="rect">
              <a:avLst/>
            </a:prstGeom>
            <a:noFill/>
            <a:ln w="1397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endParaRPr>
            </a:p>
          </p:txBody>
        </p:sp>
        <p:sp>
          <p:nvSpPr>
            <p:cNvPr id="9396" name="文本框 316"/>
            <p:cNvSpPr txBox="1"/>
            <p:nvPr/>
          </p:nvSpPr>
          <p:spPr>
            <a:xfrm>
              <a:off x="12399" y="1681"/>
              <a:ext cx="1804" cy="33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推动云标准构建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97" name="文本框 319"/>
            <p:cNvSpPr txBox="1"/>
            <p:nvPr/>
          </p:nvSpPr>
          <p:spPr>
            <a:xfrm>
              <a:off x="3023" y="9951"/>
              <a:ext cx="890" cy="43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过去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98" name="文本框 320"/>
            <p:cNvSpPr txBox="1"/>
            <p:nvPr/>
          </p:nvSpPr>
          <p:spPr>
            <a:xfrm>
              <a:off x="8137" y="9982"/>
              <a:ext cx="4032" cy="43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技术与应用演化趋势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99" name="文本框 321"/>
            <p:cNvSpPr txBox="1"/>
            <p:nvPr/>
          </p:nvSpPr>
          <p:spPr>
            <a:xfrm>
              <a:off x="15114" y="9951"/>
              <a:ext cx="890" cy="43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未来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44" name="矩形 343">
            <a:hlinkClick r:id="rId1" tooltip="" action="ppaction://hlinksldjump"/>
          </p:cNvPr>
          <p:cNvSpPr/>
          <p:nvPr/>
        </p:nvSpPr>
        <p:spPr>
          <a:xfrm>
            <a:off x="190500" y="1147763"/>
            <a:ext cx="1511300" cy="1003300"/>
          </a:xfrm>
          <a:prstGeom prst="rect">
            <a:avLst/>
          </a:prstGeom>
          <a:solidFill>
            <a:srgbClr val="FFDB6D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195" tIns="36195" rIns="36195" bIns="36195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Rhythm</a:t>
            </a:r>
            <a:r>
              <a:rPr kumimoji="0" lang="en-US" altLang="zh-CN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: </a:t>
            </a:r>
            <a:r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基于云服务组件间抗干扰不一致特性，实现细粒度应用混部</a:t>
            </a:r>
            <a:r>
              <a:rPr kumimoji="0" lang="en-US" altLang="zh-CN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[Eurosys</a:t>
            </a:r>
            <a:r>
              <a:rPr kumimoji="0" lang="en-US" altLang="zh-CN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’</a:t>
            </a:r>
            <a:r>
              <a:rPr kumimoji="0" lang="en-US" altLang="zh-CN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20]</a:t>
            </a:r>
            <a:endParaRPr kumimoji="0" lang="en-US" altLang="zh-CN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5" name="矩形 344">
            <a:hlinkClick r:id="rId2" tooltip="" action="ppaction://hlinksldjump"/>
          </p:cNvPr>
          <p:cNvSpPr/>
          <p:nvPr/>
        </p:nvSpPr>
        <p:spPr>
          <a:xfrm>
            <a:off x="190500" y="2455863"/>
            <a:ext cx="1511300" cy="1104900"/>
          </a:xfrm>
          <a:prstGeom prst="rect">
            <a:avLst/>
          </a:prstGeom>
          <a:solidFill>
            <a:srgbClr val="DBB6ED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195" tIns="36195" rIns="36195" bIns="36195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Gsight</a:t>
            </a:r>
            <a:r>
              <a:rPr kumimoji="0" lang="en-US" altLang="zh-CN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: </a:t>
            </a:r>
            <a:r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发现并提出云数据中心内部的灰度干扰问题，建立时空干扰感知的调度模型，提高服务部署密度</a:t>
            </a:r>
            <a:r>
              <a:rPr kumimoji="0" lang="en-US" altLang="zh-CN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[SC</a:t>
            </a:r>
            <a:r>
              <a:rPr kumimoji="0" lang="en-US" altLang="zh-CN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’</a:t>
            </a:r>
            <a:r>
              <a:rPr kumimoji="0" lang="en-US" altLang="zh-CN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21]</a:t>
            </a:r>
            <a:endParaRPr kumimoji="0" lang="en-US" altLang="zh-CN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6" name="矩形 345">
            <a:hlinkClick r:id="rId3" tooltip="" action="ppaction://hlinksldjump"/>
          </p:cNvPr>
          <p:cNvSpPr/>
          <p:nvPr/>
        </p:nvSpPr>
        <p:spPr>
          <a:xfrm>
            <a:off x="190500" y="3865563"/>
            <a:ext cx="1511300" cy="1003300"/>
          </a:xfrm>
          <a:prstGeom prst="rect">
            <a:avLst/>
          </a:prstGeom>
          <a:solidFill>
            <a:srgbClr val="9ED3D7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195" tIns="36195" rIns="36195" bIns="36195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HPS+</a:t>
            </a:r>
            <a:r>
              <a:rPr kumimoji="0" lang="en-US" altLang="zh-CN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: </a:t>
            </a:r>
            <a:r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基于超图分割算法实现快速跨地域任务协作分配，降低整体任务完成时</a:t>
            </a:r>
            <a:r>
              <a:rPr kumimoji="0" lang="en-US" altLang="zh-CN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[TPDS</a:t>
            </a:r>
            <a:r>
              <a:rPr kumimoji="0" lang="en-US" altLang="zh-CN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’</a:t>
            </a:r>
            <a:r>
              <a:rPr kumimoji="0" lang="en-US" altLang="zh-CN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20]</a:t>
            </a:r>
            <a:endParaRPr kumimoji="0" lang="en-US" altLang="zh-CN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7" name="矩形 346">
            <a:hlinkClick r:id="rId4" tooltip="" action="ppaction://hlinksldjump"/>
          </p:cNvPr>
          <p:cNvSpPr/>
          <p:nvPr/>
        </p:nvSpPr>
        <p:spPr>
          <a:xfrm>
            <a:off x="10417175" y="1136650"/>
            <a:ext cx="1509713" cy="1800225"/>
          </a:xfrm>
          <a:prstGeom prst="rect">
            <a:avLst/>
          </a:prstGeom>
          <a:solidFill>
            <a:srgbClr val="B1DD8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195" tIns="36195" rIns="36195" bIns="36195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SDCBench</a:t>
            </a:r>
            <a:r>
              <a:rPr kumimoji="0" lang="en-US" altLang="zh-CN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: </a:t>
            </a:r>
            <a:r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依托软件定义云计算国家科技部重点专项，提出面向混合云的评测服务基准和性能熵评测理论，验证标签化冯诺依曼体系结构</a:t>
            </a:r>
            <a:r>
              <a:rPr kumimoji="0" lang="en-US" altLang="zh-CN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RISCV</a:t>
            </a:r>
            <a:r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原型系统的资源效率</a:t>
            </a:r>
            <a:r>
              <a:rPr kumimoji="0" lang="en-US" altLang="zh-CN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2022</a:t>
            </a:r>
            <a:r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《智能计算》</a:t>
            </a:r>
            <a:endParaRPr kumimoji="0" lang="en-US" altLang="zh-CN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8" name="矩形 347">
            <a:hlinkClick r:id="rId5" tooltip="" action="ppaction://hlinksldjump"/>
          </p:cNvPr>
          <p:cNvSpPr/>
          <p:nvPr/>
        </p:nvSpPr>
        <p:spPr>
          <a:xfrm>
            <a:off x="10417175" y="3041650"/>
            <a:ext cx="1509713" cy="1568450"/>
          </a:xfrm>
          <a:prstGeom prst="rect">
            <a:avLst/>
          </a:prstGeom>
          <a:solidFill>
            <a:srgbClr val="FABFD0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195" tIns="36195" rIns="36195" bIns="36195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INFless</a:t>
            </a:r>
            <a:r>
              <a:rPr kumimoji="0" lang="en-US" altLang="zh-CN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: </a:t>
            </a:r>
            <a:r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针对现有</a:t>
            </a:r>
            <a:r>
              <a:rPr kumimoji="0" lang="en-US" altLang="zh-CN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Serverless</a:t>
            </a:r>
            <a:r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计算系统算力受限导致的吞吐效率低下问题，提出支持</a:t>
            </a:r>
            <a:r>
              <a:rPr kumimoji="0" lang="en-US" altLang="zh-CN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CPU-GPU</a:t>
            </a:r>
            <a:r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协同异构资源分配的领域专用函数推理框架</a:t>
            </a:r>
            <a:r>
              <a:rPr kumimoji="0" lang="en-US" altLang="zh-CN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[ASPLOS</a:t>
            </a:r>
            <a:r>
              <a:rPr kumimoji="0" lang="en-US" altLang="zh-CN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’</a:t>
            </a:r>
            <a:r>
              <a:rPr kumimoji="0" lang="en-US" altLang="zh-CN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22]</a:t>
            </a:r>
            <a:endParaRPr kumimoji="0" lang="en-US" altLang="zh-CN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9" name="矩形 348">
            <a:hlinkClick r:id="rId6" tooltip="" action="ppaction://hlinksldjump"/>
          </p:cNvPr>
          <p:cNvSpPr/>
          <p:nvPr/>
        </p:nvSpPr>
        <p:spPr>
          <a:xfrm>
            <a:off x="10417175" y="4822825"/>
            <a:ext cx="1509713" cy="15684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195" tIns="36195" rIns="36195" bIns="36195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Flame</a:t>
            </a:r>
            <a:r>
              <a:rPr kumimoji="0" lang="en-US" altLang="zh-CN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: </a:t>
            </a:r>
            <a:r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针对</a:t>
            </a:r>
            <a:r>
              <a:rPr kumimoji="0" lang="en-US" altLang="zh-CN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FaaS</a:t>
            </a:r>
            <a:r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函数的长冷启动时延问题，提出了基于中心式控制思想的实例缓存系统设计，改善函数性能的同时降低资源消耗</a:t>
            </a:r>
            <a:r>
              <a:rPr kumimoji="0" lang="en-US" altLang="zh-CN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[ASPLOS</a:t>
            </a:r>
            <a:r>
              <a:rPr kumimoji="0" lang="en-US" altLang="zh-CN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’</a:t>
            </a:r>
            <a:r>
              <a:rPr kumimoji="0" lang="en-US" altLang="zh-CN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24]</a:t>
            </a:r>
            <a:endParaRPr kumimoji="0" lang="en-US" altLang="zh-CN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3" name="矩形 352"/>
          <p:cNvSpPr/>
          <p:nvPr/>
        </p:nvSpPr>
        <p:spPr>
          <a:xfrm>
            <a:off x="584200" y="5778500"/>
            <a:ext cx="115570" cy="124460"/>
          </a:xfrm>
          <a:prstGeom prst="rect">
            <a:avLst/>
          </a:prstGeom>
          <a:solidFill>
            <a:srgbClr val="FABF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195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408" name="文本框 354"/>
          <p:cNvSpPr txBox="1"/>
          <p:nvPr/>
        </p:nvSpPr>
        <p:spPr>
          <a:xfrm>
            <a:off x="981710" y="5718175"/>
            <a:ext cx="811213" cy="254000"/>
          </a:xfrm>
          <a:prstGeom prst="rect">
            <a:avLst/>
          </a:prstGeom>
          <a:noFill/>
          <a:ln w="9525">
            <a:noFill/>
          </a:ln>
        </p:spPr>
        <p:txBody>
          <a:bodyPr lIns="0" tIns="71755" rIns="0" bIns="0" anchor="t" anchorCtr="0"/>
          <a:p>
            <a:pPr algn="ctr">
              <a:lnSpc>
                <a:spcPct val="800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个人研究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57" name="矩形 356"/>
          <p:cNvSpPr/>
          <p:nvPr/>
        </p:nvSpPr>
        <p:spPr>
          <a:xfrm>
            <a:off x="584200" y="6065520"/>
            <a:ext cx="457835" cy="124460"/>
          </a:xfrm>
          <a:prstGeom prst="rect">
            <a:avLst/>
          </a:prstGeom>
          <a:noFill/>
          <a:ln w="1587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195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410" name="文本框 357"/>
          <p:cNvSpPr txBox="1"/>
          <p:nvPr/>
        </p:nvSpPr>
        <p:spPr>
          <a:xfrm>
            <a:off x="981710" y="5994400"/>
            <a:ext cx="811213" cy="252413"/>
          </a:xfrm>
          <a:prstGeom prst="rect">
            <a:avLst/>
          </a:prstGeom>
          <a:noFill/>
          <a:ln w="9525">
            <a:noFill/>
          </a:ln>
        </p:spPr>
        <p:txBody>
          <a:bodyPr lIns="0" tIns="71755" rIns="0" bIns="0" anchor="t" anchorCtr="0"/>
          <a:p>
            <a:pPr algn="ctr">
              <a:lnSpc>
                <a:spcPct val="800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团队研究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59" name="矩形 358"/>
          <p:cNvSpPr/>
          <p:nvPr/>
        </p:nvSpPr>
        <p:spPr>
          <a:xfrm>
            <a:off x="5857875" y="5537200"/>
            <a:ext cx="557213" cy="227013"/>
          </a:xfrm>
          <a:prstGeom prst="rect">
            <a:avLst/>
          </a:prstGeom>
          <a:noFill/>
          <a:ln w="1587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TCP/IP</a:t>
            </a:r>
            <a:endParaRPr kumimoji="0" lang="en-US" altLang="zh-CN" sz="9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60" name="矩形 359"/>
          <p:cNvSpPr/>
          <p:nvPr/>
        </p:nvSpPr>
        <p:spPr>
          <a:xfrm>
            <a:off x="6529388" y="5537200"/>
            <a:ext cx="511175" cy="227013"/>
          </a:xfrm>
          <a:prstGeom prst="rect">
            <a:avLst/>
          </a:prstGeom>
          <a:noFill/>
          <a:ln w="1587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RDMA</a:t>
            </a:r>
            <a:endParaRPr kumimoji="0" lang="en-US" altLang="zh-CN" sz="9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61" name="矩形 360"/>
          <p:cNvSpPr/>
          <p:nvPr/>
        </p:nvSpPr>
        <p:spPr>
          <a:xfrm>
            <a:off x="5857875" y="6102350"/>
            <a:ext cx="325438" cy="201613"/>
          </a:xfrm>
          <a:prstGeom prst="rect">
            <a:avLst/>
          </a:prstGeom>
          <a:noFill/>
          <a:ln w="1587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DPU</a:t>
            </a:r>
            <a:endParaRPr kumimoji="0" lang="en-US" altLang="zh-CN" sz="9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62" name="矩形 361"/>
          <p:cNvSpPr/>
          <p:nvPr/>
        </p:nvSpPr>
        <p:spPr>
          <a:xfrm>
            <a:off x="7824788" y="4108450"/>
            <a:ext cx="1271588" cy="315913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63" name="矩形 362"/>
          <p:cNvSpPr/>
          <p:nvPr/>
        </p:nvSpPr>
        <p:spPr>
          <a:xfrm>
            <a:off x="7862888" y="4248150"/>
            <a:ext cx="765175" cy="142875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64" name="矩形 363"/>
          <p:cNvSpPr/>
          <p:nvPr/>
        </p:nvSpPr>
        <p:spPr>
          <a:xfrm>
            <a:off x="8104188" y="3062288"/>
            <a:ext cx="420688" cy="396875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sz="9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65" name="矩形 364"/>
          <p:cNvSpPr/>
          <p:nvPr/>
        </p:nvSpPr>
        <p:spPr>
          <a:xfrm>
            <a:off x="7721600" y="3062288"/>
            <a:ext cx="327025" cy="396875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矩形 1"/>
          <p:cNvSpPr/>
          <p:nvPr>
            <p:custDataLst>
              <p:tags r:id="rId7"/>
            </p:custDataLst>
          </p:nvPr>
        </p:nvSpPr>
        <p:spPr>
          <a:xfrm>
            <a:off x="695325" y="5778500"/>
            <a:ext cx="115570" cy="124460"/>
          </a:xfrm>
          <a:prstGeom prst="rect">
            <a:avLst/>
          </a:prstGeom>
          <a:solidFill>
            <a:srgbClr val="9ED3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195" rIns="0" bIns="0" anchor="ctr"/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矩形 2"/>
          <p:cNvSpPr/>
          <p:nvPr>
            <p:custDataLst>
              <p:tags r:id="rId8"/>
            </p:custDataLst>
          </p:nvPr>
        </p:nvSpPr>
        <p:spPr>
          <a:xfrm>
            <a:off x="810895" y="5778500"/>
            <a:ext cx="115570" cy="124460"/>
          </a:xfrm>
          <a:prstGeom prst="rect">
            <a:avLst/>
          </a:prstGeom>
          <a:solidFill>
            <a:srgbClr val="FFDB6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195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/>
          <p:cNvSpPr/>
          <p:nvPr>
            <p:custDataLst>
              <p:tags r:id="rId9"/>
            </p:custDataLst>
          </p:nvPr>
        </p:nvSpPr>
        <p:spPr>
          <a:xfrm>
            <a:off x="926465" y="5778500"/>
            <a:ext cx="115570" cy="1244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195" rIns="0" bIns="0" anchor="ctr"/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108"/>
          <p:cNvSpPr txBox="1"/>
          <p:nvPr>
            <p:custDataLst>
              <p:tags r:id="rId10"/>
            </p:custDataLst>
          </p:nvPr>
        </p:nvSpPr>
        <p:spPr>
          <a:xfrm>
            <a:off x="49848" y="188595"/>
            <a:ext cx="9698037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Serverless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领域研究也属于整个云计算系统研究的重要一环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5" name="矩形 4"/>
          <p:cNvSpPr/>
          <p:nvPr>
            <p:custDataLst>
              <p:tags r:id="rId11"/>
            </p:custDataLst>
          </p:nvPr>
        </p:nvSpPr>
        <p:spPr>
          <a:xfrm>
            <a:off x="5843905" y="3062605"/>
            <a:ext cx="1800860" cy="178435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sz="9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矩形 5"/>
          <p:cNvSpPr/>
          <p:nvPr>
            <p:custDataLst>
              <p:tags r:id="rId12"/>
            </p:custDataLst>
          </p:nvPr>
        </p:nvSpPr>
        <p:spPr>
          <a:xfrm>
            <a:off x="5843905" y="3280410"/>
            <a:ext cx="1800225" cy="178435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sz="9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" grpId="0" bldLvl="0" animBg="1"/>
      <p:bldP spid="360" grpId="0" bldLvl="0" animBg="1"/>
      <p:bldP spid="361" grpId="0" bldLvl="0" animBg="1"/>
      <p:bldP spid="362" grpId="0" bldLvl="0" animBg="1"/>
      <p:bldP spid="363" grpId="0" bldLvl="0" animBg="1"/>
      <p:bldP spid="364" grpId="0" bldLvl="0" animBg="1"/>
      <p:bldP spid="365" grpId="0" bldLvl="0" animBg="1"/>
      <p:bldP spid="5" grpId="0" bldLvl="0" animBg="1"/>
      <p:bldP spid="6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15BE46-C10A-41B7-8207-D68D04A8AE2B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790700" y="116840"/>
            <a:ext cx="86106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11"/>
          <p:cNvSpPr/>
          <p:nvPr/>
        </p:nvSpPr>
        <p:spPr bwMode="auto">
          <a:xfrm>
            <a:off x="4133850" y="1708785"/>
            <a:ext cx="3924300" cy="569595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lr>
                <a:srgbClr val="660066"/>
              </a:buClr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indent="-285750">
              <a:spcBef>
                <a:spcPct val="20000"/>
              </a:spcBef>
              <a:buClr>
                <a:srgbClr val="660066"/>
              </a:buClr>
              <a:buFont typeface="Wingdings 2" panose="05020102010507070707" pitchFamily="18" charset="2"/>
              <a:buChar char="¡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marL="1143000" indent="-228600">
              <a:spcBef>
                <a:spcPct val="20000"/>
              </a:spcBef>
              <a:buClr>
                <a:srgbClr val="660066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marL="1600200" indent="-228600">
              <a:spcBef>
                <a:spcPct val="20000"/>
              </a:spcBef>
              <a:buClr>
                <a:srgbClr val="660066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marL="2057400" indent="-228600">
              <a:spcBef>
                <a:spcPct val="20000"/>
              </a:spcBef>
              <a:buClr>
                <a:srgbClr val="660066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9pPr>
          </a:lstStyle>
          <a:p>
            <a:pPr algn="ctr">
              <a:spcBef>
                <a:spcPct val="20000"/>
              </a:spcBef>
              <a:buClrTx/>
              <a:buSzTx/>
              <a:buFontTx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问 题 背 景</a:t>
            </a:r>
            <a:endParaRPr lang="en-US" altLang="zh-CN" sz="2400" b="1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24"/>
          <p:cNvSpPr/>
          <p:nvPr/>
        </p:nvSpPr>
        <p:spPr bwMode="auto">
          <a:xfrm>
            <a:off x="4349750" y="1792605"/>
            <a:ext cx="368300" cy="40195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3" name="矩形 11"/>
          <p:cNvSpPr/>
          <p:nvPr/>
        </p:nvSpPr>
        <p:spPr bwMode="auto">
          <a:xfrm>
            <a:off x="4133851" y="2642235"/>
            <a:ext cx="3924300" cy="569595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lr>
                <a:srgbClr val="660066"/>
              </a:buClr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indent="-285750">
              <a:spcBef>
                <a:spcPct val="20000"/>
              </a:spcBef>
              <a:buClr>
                <a:srgbClr val="660066"/>
              </a:buClr>
              <a:buFont typeface="Wingdings 2" panose="05020102010507070707" pitchFamily="18" charset="2"/>
              <a:buChar char="¡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marL="1143000" indent="-228600">
              <a:spcBef>
                <a:spcPct val="20000"/>
              </a:spcBef>
              <a:buClr>
                <a:srgbClr val="660066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marL="1600200" indent="-228600">
              <a:spcBef>
                <a:spcPct val="20000"/>
              </a:spcBef>
              <a:buClr>
                <a:srgbClr val="660066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marL="2057400" indent="-228600">
              <a:spcBef>
                <a:spcPct val="20000"/>
              </a:spcBef>
              <a:buClr>
                <a:srgbClr val="660066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9pPr>
          </a:lstStyle>
          <a:p>
            <a:pPr algn="ctr">
              <a:spcBef>
                <a:spcPct val="20000"/>
              </a:spcBef>
              <a:buClrTx/>
              <a:buSzTx/>
              <a:buFontTx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 究 内 容</a:t>
            </a:r>
            <a:endParaRPr lang="zh-CN" altLang="en-US" sz="2400" b="1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24"/>
          <p:cNvSpPr/>
          <p:nvPr/>
        </p:nvSpPr>
        <p:spPr bwMode="auto">
          <a:xfrm>
            <a:off x="4349750" y="2726238"/>
            <a:ext cx="368300" cy="40163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4133851" y="3575685"/>
            <a:ext cx="3924300" cy="569595"/>
            <a:chOff x="2409826" y="1285875"/>
            <a:chExt cx="3924300" cy="569595"/>
          </a:xfrm>
        </p:grpSpPr>
        <p:sp>
          <p:nvSpPr>
            <p:cNvPr id="36" name="矩形 11"/>
            <p:cNvSpPr/>
            <p:nvPr/>
          </p:nvSpPr>
          <p:spPr bwMode="auto">
            <a:xfrm>
              <a:off x="2409826" y="1285875"/>
              <a:ext cx="3924300" cy="569595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Clr>
                  <a:srgbClr val="660066"/>
                </a:buClr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660066"/>
                </a:buClr>
                <a:buFont typeface="Wingdings 2" panose="05020102010507070707" pitchFamily="18" charset="2"/>
                <a:buChar char="¡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660066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660066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660066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66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66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66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66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9pPr>
            </a:lstStyle>
            <a:p>
              <a:pPr algn="ctr">
                <a:buClrTx/>
                <a:buSzTx/>
                <a:buFontTx/>
                <a:buNone/>
              </a:pP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en-US" altLang="zh-CN" sz="2400" b="1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400" b="1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</a:t>
              </a:r>
              <a:r>
                <a:rPr lang="en-US" altLang="zh-CN" sz="2400" b="1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400" b="1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要</a:t>
              </a:r>
              <a:r>
                <a:rPr lang="en-US" altLang="zh-CN" sz="2400" b="1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成 果</a:t>
              </a:r>
              <a:endParaRPr lang="en-US" altLang="zh-CN" sz="2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24"/>
            <p:cNvSpPr/>
            <p:nvPr/>
          </p:nvSpPr>
          <p:spPr bwMode="auto">
            <a:xfrm>
              <a:off x="2625725" y="1369878"/>
              <a:ext cx="368300" cy="40163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3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38" name="矩形 37"/>
          <p:cNvSpPr/>
          <p:nvPr/>
        </p:nvSpPr>
        <p:spPr bwMode="auto">
          <a:xfrm>
            <a:off x="4133851" y="4509135"/>
            <a:ext cx="3924300" cy="569595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lr>
                <a:srgbClr val="660066"/>
              </a:buClr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indent="-285750">
              <a:spcBef>
                <a:spcPct val="20000"/>
              </a:spcBef>
              <a:buClr>
                <a:srgbClr val="660066"/>
              </a:buClr>
              <a:buFont typeface="Wingdings 2" panose="05020102010507070707" pitchFamily="18" charset="2"/>
              <a:buChar char="¡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marL="1143000" indent="-228600">
              <a:spcBef>
                <a:spcPct val="20000"/>
              </a:spcBef>
              <a:buClr>
                <a:srgbClr val="660066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marL="1600200" indent="-228600">
              <a:spcBef>
                <a:spcPct val="20000"/>
              </a:spcBef>
              <a:buClr>
                <a:srgbClr val="660066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marL="2057400" indent="-228600">
              <a:spcBef>
                <a:spcPct val="20000"/>
              </a:spcBef>
              <a:buClr>
                <a:srgbClr val="660066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 来 规 划</a:t>
            </a:r>
            <a:endParaRPr lang="zh-CN" altLang="en-US" sz="2400" b="1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24"/>
          <p:cNvSpPr/>
          <p:nvPr/>
        </p:nvSpPr>
        <p:spPr bwMode="auto">
          <a:xfrm>
            <a:off x="4349750" y="4593138"/>
            <a:ext cx="368300" cy="4016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7" name="文本框 1"/>
          <p:cNvSpPr txBox="1"/>
          <p:nvPr/>
        </p:nvSpPr>
        <p:spPr>
          <a:xfrm>
            <a:off x="1445895" y="6094095"/>
            <a:ext cx="952563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Serverless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计算将成为</a:t>
            </a: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未来云计算的标准范式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——UC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伯克利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年《云计算白皮书》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Serverless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是云发展的</a:t>
            </a: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重要趋势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之一，阿里云将全面推进核心产品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Serverless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化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阿里云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云栖大会报告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所有云服务的</a:t>
            </a:r>
            <a:r>
              <a:rPr lang="en-US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Serverless</a:t>
            </a: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云化是云计算未来的重要趋势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华为云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CNCC22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报告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268" name="组合 1"/>
          <p:cNvGrpSpPr/>
          <p:nvPr/>
        </p:nvGrpSpPr>
        <p:grpSpPr>
          <a:xfrm>
            <a:off x="338764" y="1471295"/>
            <a:ext cx="9601526" cy="4469448"/>
            <a:chOff x="2002" y="2883"/>
            <a:chExt cx="15121" cy="7038"/>
          </a:xfrm>
        </p:grpSpPr>
        <p:sp>
          <p:nvSpPr>
            <p:cNvPr id="5" name="矩形 4"/>
            <p:cNvSpPr/>
            <p:nvPr/>
          </p:nvSpPr>
          <p:spPr>
            <a:xfrm>
              <a:off x="5325" y="3355"/>
              <a:ext cx="835" cy="7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8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大数据</a:t>
              </a:r>
              <a:endParaRPr kumimoji="0" lang="zh-CN" altLang="en-US" sz="8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8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类应用</a:t>
              </a:r>
              <a:endParaRPr kumimoji="0" lang="zh-CN" altLang="en-US" sz="8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195" y="3355"/>
              <a:ext cx="900" cy="7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8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批处理类</a:t>
              </a:r>
              <a:endParaRPr kumimoji="0" lang="zh-CN" altLang="en-US" sz="8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8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应用</a:t>
              </a:r>
              <a:endParaRPr kumimoji="0" lang="zh-CN" altLang="en-US" sz="8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6393" y="3355"/>
              <a:ext cx="833" cy="7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8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8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流式</a:t>
              </a:r>
              <a:endParaRPr kumimoji="0" lang="zh-CN" altLang="en-US" sz="8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8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计算</a:t>
              </a:r>
              <a:endParaRPr kumimoji="0" lang="zh-CN" altLang="en-US" sz="8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8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458" y="3355"/>
              <a:ext cx="898" cy="7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8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机器学习</a:t>
              </a:r>
              <a:endParaRPr kumimoji="0" lang="zh-CN" altLang="en-US" sz="8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8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类应用</a:t>
              </a:r>
              <a:endParaRPr kumimoji="0" lang="zh-CN" altLang="en-US" sz="8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8588" y="3355"/>
              <a:ext cx="963" cy="7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8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大模型</a:t>
              </a:r>
              <a:endParaRPr kumimoji="0" lang="zh-CN" altLang="en-US" sz="8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8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训练</a:t>
              </a:r>
              <a:r>
                <a:rPr kumimoji="0" lang="en-US" altLang="zh-CN" sz="8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/</a:t>
              </a:r>
              <a:r>
                <a:rPr kumimoji="0" lang="zh-CN" altLang="en-US" sz="8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推理</a:t>
              </a:r>
              <a:endParaRPr kumimoji="0" lang="zh-CN" altLang="en-US" sz="8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9783" y="3355"/>
              <a:ext cx="898" cy="7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8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微服务类</a:t>
              </a:r>
              <a:endParaRPr kumimoji="0" lang="zh-CN" altLang="en-US" sz="8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8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应用</a:t>
              </a:r>
              <a:endParaRPr kumimoji="0" lang="zh-CN" altLang="en-US" sz="8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0910" y="3355"/>
              <a:ext cx="963" cy="7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8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端云边协同类应用</a:t>
              </a:r>
              <a:endParaRPr kumimoji="0" lang="zh-CN" altLang="en-US" sz="8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4028" y="2998"/>
              <a:ext cx="8078" cy="1203"/>
            </a:xfrm>
            <a:prstGeom prst="rect">
              <a:avLst/>
            </a:prstGeom>
            <a:noFill/>
            <a:ln w="1397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lvl="0" algn="ctr" fontAlgn="base">
                <a:buClrTx/>
                <a:buSzTx/>
                <a:buFontTx/>
              </a:pPr>
              <a:endParaRPr lang="zh-CN" altLang="en-US" sz="1800" strike="noStrike" noProof="1">
                <a:sym typeface="+mn-ea"/>
              </a:endParaRPr>
            </a:p>
          </p:txBody>
        </p:sp>
        <p:sp>
          <p:nvSpPr>
            <p:cNvPr id="11277" name="文本框 278"/>
            <p:cNvSpPr txBox="1"/>
            <p:nvPr/>
          </p:nvSpPr>
          <p:spPr>
            <a:xfrm>
              <a:off x="4498" y="3020"/>
              <a:ext cx="7307" cy="33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anchor="t" anchorCtr="0"/>
            <a:p>
              <a:pPr eaLnBrk="0" hangingPunct="0"/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业务场景向算力需求多元化，应用多样化，场景复杂化的方向演进</a:t>
              </a:r>
              <a:endPara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78" name="文本框 281"/>
            <p:cNvSpPr txBox="1"/>
            <p:nvPr/>
          </p:nvSpPr>
          <p:spPr>
            <a:xfrm>
              <a:off x="3175" y="3110"/>
              <a:ext cx="555" cy="116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/>
            <a:p>
              <a:pPr algn="ctr" eaLnBrk="0" hangingPunct="0"/>
              <a:r>
                <a:rPr lang="zh-CN" altLang="en-US" sz="1200" b="1"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应用层</a:t>
              </a:r>
              <a:endPara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3873" y="2883"/>
              <a:ext cx="12638" cy="1433"/>
            </a:xfrm>
            <a:prstGeom prst="rect">
              <a:avLst/>
            </a:prstGeom>
            <a:noFill/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26" name="矩形 25"/>
            <p:cNvSpPr/>
            <p:nvPr/>
          </p:nvSpPr>
          <p:spPr>
            <a:xfrm>
              <a:off x="3875" y="8085"/>
              <a:ext cx="6225" cy="1835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27" name="矩形 26"/>
            <p:cNvSpPr/>
            <p:nvPr/>
          </p:nvSpPr>
          <p:spPr>
            <a:xfrm>
              <a:off x="4635" y="8218"/>
              <a:ext cx="4195" cy="780"/>
            </a:xfrm>
            <a:prstGeom prst="rect">
              <a:avLst/>
            </a:prstGeom>
            <a:noFill/>
            <a:ln w="1397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11282" name="文本框 11"/>
            <p:cNvSpPr txBox="1"/>
            <p:nvPr/>
          </p:nvSpPr>
          <p:spPr>
            <a:xfrm>
              <a:off x="5163" y="8290"/>
              <a:ext cx="3237" cy="26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anchor="t" anchorCtr="0"/>
            <a:p>
              <a:pPr eaLnBrk="0" hangingPunct="0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XPU</a:t>
              </a:r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池化异构计算与软硬件协同设计</a:t>
              </a:r>
              <a:endPara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760" y="8588"/>
              <a:ext cx="878" cy="3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TCP/IP</a:t>
              </a:r>
              <a:endParaRPr kumimoji="0" lang="en-US" altLang="zh-CN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5820" y="8588"/>
              <a:ext cx="805" cy="3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RDMA</a:t>
              </a:r>
              <a:endParaRPr kumimoji="0" lang="en-US" altLang="zh-CN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6805" y="8588"/>
              <a:ext cx="675" cy="3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UBUS</a:t>
              </a:r>
              <a:endParaRPr kumimoji="0" lang="en-US" altLang="zh-CN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7663" y="8588"/>
              <a:ext cx="1058" cy="3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CXL-Gen-Z</a:t>
              </a:r>
              <a:endParaRPr kumimoji="0" lang="en-US" altLang="zh-CN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4625" y="9125"/>
              <a:ext cx="2028" cy="668"/>
            </a:xfrm>
            <a:prstGeom prst="rect">
              <a:avLst/>
            </a:prstGeom>
            <a:noFill/>
            <a:ln w="1397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z="900" strike="noStrike" noProof="1"/>
            </a:p>
          </p:txBody>
        </p:sp>
        <p:sp>
          <p:nvSpPr>
            <p:cNvPr id="11288" name="文本框 22"/>
            <p:cNvSpPr txBox="1"/>
            <p:nvPr/>
          </p:nvSpPr>
          <p:spPr>
            <a:xfrm>
              <a:off x="4733" y="9123"/>
              <a:ext cx="1505" cy="19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anchor="t" anchorCtr="0"/>
            <a:p>
              <a:pPr eaLnBrk="0" hangingPunct="0"/>
              <a:r>
                <a:rPr lang="en-US" altLang="zh-CN" sz="900">
                  <a:latin typeface="微软雅黑" panose="020B0503020204020204" pitchFamily="34" charset="-122"/>
                  <a:ea typeface="微软雅黑" panose="020B0503020204020204" pitchFamily="34" charset="-122"/>
                </a:rPr>
                <a:t>Local Device</a:t>
              </a:r>
              <a:endPara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89" name="文本框 62"/>
            <p:cNvSpPr txBox="1"/>
            <p:nvPr/>
          </p:nvSpPr>
          <p:spPr>
            <a:xfrm>
              <a:off x="3068" y="8330"/>
              <a:ext cx="805" cy="134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/>
            <a:p>
              <a:pPr eaLnBrk="0" hangingPunct="0"/>
              <a:r>
                <a:rPr lang="zh-CN" altLang="en-US" sz="1200" b="1"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物理</a:t>
              </a:r>
              <a:endPara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  <a:p>
              <a:pPr eaLnBrk="0" hangingPunct="0"/>
              <a:r>
                <a:rPr lang="zh-CN" altLang="en-US" sz="1200" b="1"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设备和驱动层</a:t>
              </a:r>
              <a:endPara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6805" y="9125"/>
              <a:ext cx="2020" cy="668"/>
            </a:xfrm>
            <a:prstGeom prst="rect">
              <a:avLst/>
            </a:prstGeom>
            <a:noFill/>
            <a:ln w="1397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z="900" strike="noStrike" noProof="1"/>
            </a:p>
          </p:txBody>
        </p:sp>
        <p:sp>
          <p:nvSpPr>
            <p:cNvPr id="11291" name="文本框 289"/>
            <p:cNvSpPr txBox="1"/>
            <p:nvPr/>
          </p:nvSpPr>
          <p:spPr>
            <a:xfrm>
              <a:off x="6888" y="9123"/>
              <a:ext cx="1505" cy="19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anchor="t" anchorCtr="0"/>
            <a:p>
              <a:pPr eaLnBrk="0" hangingPunct="0"/>
              <a:r>
                <a:rPr lang="en-US" altLang="zh-CN" sz="900">
                  <a:latin typeface="微软雅黑" panose="020B0503020204020204" pitchFamily="34" charset="-122"/>
                  <a:ea typeface="微软雅黑" panose="020B0503020204020204" pitchFamily="34" charset="-122"/>
                </a:rPr>
                <a:t>Remote Device</a:t>
              </a:r>
              <a:endPara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6943" y="9365"/>
              <a:ext cx="513" cy="31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DPU</a:t>
              </a:r>
              <a:endParaRPr kumimoji="0" lang="en-US" altLang="zh-CN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7588" y="9365"/>
              <a:ext cx="510" cy="31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XPU</a:t>
              </a:r>
              <a:endParaRPr kumimoji="0" lang="en-US" altLang="zh-CN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8230" y="9365"/>
              <a:ext cx="510" cy="31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......</a:t>
              </a:r>
              <a:endParaRPr kumimoji="0" lang="en-US" altLang="zh-CN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9085" y="8588"/>
              <a:ext cx="780" cy="45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Intel </a:t>
              </a:r>
              <a:endParaRPr kumimoji="0" lang="en-US" altLang="zh-CN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x86 RDT</a:t>
              </a:r>
              <a:endParaRPr kumimoji="0" lang="en-US" altLang="zh-CN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9083" y="9225"/>
              <a:ext cx="770" cy="45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ARM-v8</a:t>
              </a:r>
              <a:endParaRPr kumimoji="0" lang="en-US" altLang="zh-CN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MPAM</a:t>
              </a:r>
              <a:endParaRPr kumimoji="0" lang="en-US" altLang="zh-CN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8960" y="8218"/>
              <a:ext cx="1050" cy="1573"/>
            </a:xfrm>
            <a:prstGeom prst="rect">
              <a:avLst/>
            </a:prstGeom>
            <a:noFill/>
            <a:ln w="1397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67" name="矩形 66"/>
            <p:cNvSpPr/>
            <p:nvPr/>
          </p:nvSpPr>
          <p:spPr>
            <a:xfrm>
              <a:off x="4763" y="9365"/>
              <a:ext cx="513" cy="31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DPU</a:t>
              </a:r>
              <a:endParaRPr kumimoji="0" lang="en-US" altLang="zh-CN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5408" y="9365"/>
              <a:ext cx="510" cy="31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XPU</a:t>
              </a:r>
              <a:endParaRPr kumimoji="0" lang="en-US" altLang="zh-CN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6050" y="9365"/>
              <a:ext cx="510" cy="31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......</a:t>
              </a:r>
              <a:endParaRPr kumimoji="0" lang="en-US" altLang="zh-CN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301" name="文本框 307"/>
            <p:cNvSpPr txBox="1"/>
            <p:nvPr/>
          </p:nvSpPr>
          <p:spPr>
            <a:xfrm>
              <a:off x="9083" y="8290"/>
              <a:ext cx="985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anchor="t" anchorCtr="0"/>
            <a:p>
              <a:pPr eaLnBrk="0" hangingPunct="0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QoS</a:t>
              </a:r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管控</a:t>
              </a:r>
              <a:endPara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14093" y="3355"/>
              <a:ext cx="1015" cy="7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 fontAlgn="base"/>
              <a:endParaRPr lang="en-US" altLang="zh-CN" sz="600" strike="noStrike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15240" y="3355"/>
              <a:ext cx="1025" cy="7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8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云服务</a:t>
              </a:r>
              <a:endParaRPr kumimoji="0" lang="zh-CN" sz="8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8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性能度量</a:t>
              </a:r>
              <a:endParaRPr kumimoji="0" lang="zh-CN" sz="8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12278" y="2998"/>
              <a:ext cx="4118" cy="1203"/>
            </a:xfrm>
            <a:prstGeom prst="rect">
              <a:avLst/>
            </a:prstGeom>
            <a:noFill/>
            <a:ln w="1397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lvl="0" algn="ctr" fontAlgn="base">
                <a:buClrTx/>
                <a:buSzTx/>
                <a:buFontTx/>
              </a:pPr>
              <a:endParaRPr lang="zh-CN" altLang="en-US" sz="1800" strike="noStrike" noProof="1">
                <a:sym typeface="+mn-ea"/>
              </a:endParaRPr>
            </a:p>
          </p:txBody>
        </p:sp>
        <p:sp>
          <p:nvSpPr>
            <p:cNvPr id="11305" name="文本框 316"/>
            <p:cNvSpPr txBox="1"/>
            <p:nvPr/>
          </p:nvSpPr>
          <p:spPr>
            <a:xfrm>
              <a:off x="13290" y="3020"/>
              <a:ext cx="2858" cy="33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anchor="t" anchorCtr="0"/>
            <a:p>
              <a:pPr eaLnBrk="0" hangingPunct="0"/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推动云标准与生态构建</a:t>
              </a:r>
              <a:endPara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06" name="文本框 1"/>
            <p:cNvSpPr txBox="1"/>
            <p:nvPr/>
          </p:nvSpPr>
          <p:spPr>
            <a:xfrm>
              <a:off x="3855" y="8365"/>
              <a:ext cx="770" cy="13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/>
            <a:p>
              <a:pPr algn="ctr" eaLnBrk="0" hangingPunct="0"/>
              <a:r>
                <a:rPr lang="zh-CN" altLang="zh-CN" sz="1000"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异构计算网络</a:t>
              </a:r>
              <a:endParaRPr lang="zh-CN" altLang="zh-CN" sz="1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  <a:p>
              <a:pPr algn="ctr" eaLnBrk="0" hangingPunct="0"/>
              <a:r>
                <a:rPr lang="zh-CN" altLang="zh-CN" sz="1000"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架构</a:t>
              </a:r>
              <a:endParaRPr lang="zh-CN" altLang="zh-CN" sz="1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10205" y="8085"/>
              <a:ext cx="6305" cy="1835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85" name="矩形 84"/>
            <p:cNvSpPr/>
            <p:nvPr/>
          </p:nvSpPr>
          <p:spPr>
            <a:xfrm>
              <a:off x="10875" y="8218"/>
              <a:ext cx="2860" cy="1575"/>
            </a:xfrm>
            <a:prstGeom prst="rect">
              <a:avLst/>
            </a:prstGeom>
            <a:noFill/>
            <a:ln w="1397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11309" name="文本框 4"/>
            <p:cNvSpPr txBox="1"/>
            <p:nvPr/>
          </p:nvSpPr>
          <p:spPr>
            <a:xfrm>
              <a:off x="11468" y="8290"/>
              <a:ext cx="1815" cy="33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anchor="t" anchorCtr="0"/>
            <a:p>
              <a:pPr eaLnBrk="0" hangingPunct="0"/>
              <a:r>
                <a:rPr lang="zh-CN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多语义数据服务</a:t>
              </a:r>
              <a:endParaRPr lang="zh-CN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12463" y="8640"/>
              <a:ext cx="1133" cy="40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读写一致性</a:t>
              </a:r>
              <a:endParaRPr kumimoji="0" lang="zh-CN" altLang="en-US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>
              <a:off x="15098" y="8640"/>
              <a:ext cx="1165" cy="40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跨节点同步</a:t>
              </a:r>
              <a:endParaRPr kumimoji="0" lang="zh-CN" altLang="en-US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0" name="矩形 89"/>
            <p:cNvSpPr/>
            <p:nvPr/>
          </p:nvSpPr>
          <p:spPr>
            <a:xfrm>
              <a:off x="12455" y="9225"/>
              <a:ext cx="1140" cy="40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异步通信</a:t>
              </a:r>
              <a:endParaRPr kumimoji="0" lang="zh-CN" altLang="en-US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14008" y="9225"/>
              <a:ext cx="983" cy="40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数据安全</a:t>
              </a:r>
              <a:endParaRPr kumimoji="0" lang="zh-CN" altLang="en-US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314" name="文本框 32"/>
            <p:cNvSpPr txBox="1"/>
            <p:nvPr/>
          </p:nvSpPr>
          <p:spPr>
            <a:xfrm>
              <a:off x="10150" y="8365"/>
              <a:ext cx="770" cy="13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/>
            <a:p>
              <a:pPr algn="ctr" eaLnBrk="0" hangingPunct="0"/>
              <a:r>
                <a:rPr lang="zh-CN" altLang="zh-CN" sz="1000"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内存</a:t>
              </a:r>
              <a:endParaRPr lang="zh-CN" altLang="zh-CN" sz="1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  <a:p>
              <a:pPr algn="ctr" eaLnBrk="0" hangingPunct="0"/>
              <a:r>
                <a:rPr lang="zh-CN" altLang="zh-CN" sz="1000"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数据通信</a:t>
              </a:r>
              <a:endParaRPr lang="zh-CN" altLang="zh-CN" sz="1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  <a:p>
              <a:pPr algn="ctr" eaLnBrk="0" hangingPunct="0"/>
              <a:r>
                <a:rPr lang="zh-CN" altLang="zh-CN" sz="1000"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系统</a:t>
              </a:r>
              <a:endParaRPr lang="zh-CN" altLang="zh-CN" sz="1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11048" y="8640"/>
              <a:ext cx="1230" cy="40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流、对象语义</a:t>
              </a:r>
              <a:endParaRPr kumimoji="0" lang="zh-CN" altLang="en-US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9" name="矩形 98"/>
            <p:cNvSpPr/>
            <p:nvPr/>
          </p:nvSpPr>
          <p:spPr>
            <a:xfrm>
              <a:off x="14008" y="8640"/>
              <a:ext cx="1008" cy="40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异构内存数据对象</a:t>
              </a:r>
              <a:endParaRPr kumimoji="0" lang="zh-CN" altLang="en-US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0" name="矩形 99"/>
            <p:cNvSpPr/>
            <p:nvPr/>
          </p:nvSpPr>
          <p:spPr>
            <a:xfrm>
              <a:off x="11040" y="9225"/>
              <a:ext cx="1238" cy="40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数据通信接口</a:t>
              </a:r>
              <a:endParaRPr kumimoji="0" lang="zh-CN" altLang="en-US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1" name="矩形 100"/>
            <p:cNvSpPr/>
            <p:nvPr/>
          </p:nvSpPr>
          <p:spPr>
            <a:xfrm>
              <a:off x="15123" y="9225"/>
              <a:ext cx="1140" cy="40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可扩展性</a:t>
              </a:r>
              <a:endParaRPr kumimoji="0" lang="zh-CN" altLang="en-US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2" name="矩形 101"/>
            <p:cNvSpPr/>
            <p:nvPr/>
          </p:nvSpPr>
          <p:spPr>
            <a:xfrm>
              <a:off x="3875" y="5805"/>
              <a:ext cx="10138" cy="21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 fontAlgn="base"/>
              <a:endParaRPr lang="en-US" altLang="zh-CN" sz="900" strike="noStrike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矩形 102"/>
            <p:cNvSpPr/>
            <p:nvPr/>
          </p:nvSpPr>
          <p:spPr>
            <a:xfrm>
              <a:off x="4030" y="6193"/>
              <a:ext cx="4360" cy="16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 fontAlgn="base"/>
              <a:endParaRPr lang="zh-CN" sz="900" strike="noStrike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21" name="文本框 40"/>
            <p:cNvSpPr txBox="1"/>
            <p:nvPr/>
          </p:nvSpPr>
          <p:spPr>
            <a:xfrm>
              <a:off x="4028" y="5380"/>
              <a:ext cx="6712" cy="24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anchor="t" anchorCtr="0">
              <a:spAutoFit/>
            </a:bodyPr>
            <a:p>
              <a:pPr eaLnBrk="0" hangingPunct="0"/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通用</a:t>
              </a:r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Serverless</a:t>
              </a:r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运行时接口</a:t>
              </a:r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 POSIX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106" name="矩形 105"/>
            <p:cNvSpPr/>
            <p:nvPr/>
          </p:nvSpPr>
          <p:spPr>
            <a:xfrm>
              <a:off x="8553" y="6193"/>
              <a:ext cx="5338" cy="17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 fontAlgn="base"/>
              <a:endParaRPr lang="zh-CN" sz="900" strike="noStrike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矩形 106"/>
            <p:cNvSpPr/>
            <p:nvPr/>
          </p:nvSpPr>
          <p:spPr>
            <a:xfrm>
              <a:off x="9660" y="5365"/>
              <a:ext cx="1530" cy="283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状态</a:t>
              </a:r>
              <a:endParaRPr kumimoji="0" lang="zh-CN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8" name="矩形 107"/>
            <p:cNvSpPr/>
            <p:nvPr/>
          </p:nvSpPr>
          <p:spPr>
            <a:xfrm>
              <a:off x="14120" y="5365"/>
              <a:ext cx="1870" cy="283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消息与数据流</a:t>
              </a:r>
              <a:endParaRPr kumimoji="0" lang="zh-CN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9" name="矩形 108"/>
            <p:cNvSpPr/>
            <p:nvPr/>
          </p:nvSpPr>
          <p:spPr>
            <a:xfrm>
              <a:off x="7430" y="5365"/>
              <a:ext cx="1530" cy="283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函数</a:t>
              </a:r>
              <a:endParaRPr kumimoji="0" lang="zh-CN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110" name="矩形 109"/>
            <p:cNvSpPr/>
            <p:nvPr/>
          </p:nvSpPr>
          <p:spPr>
            <a:xfrm>
              <a:off x="6315" y="6295"/>
              <a:ext cx="1968" cy="1505"/>
            </a:xfrm>
            <a:prstGeom prst="rect">
              <a:avLst/>
            </a:prstGeom>
            <a:noFill/>
            <a:ln w="1397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111" name="矩形 110"/>
            <p:cNvSpPr/>
            <p:nvPr/>
          </p:nvSpPr>
          <p:spPr>
            <a:xfrm>
              <a:off x="7230" y="6915"/>
              <a:ext cx="905" cy="198"/>
            </a:xfrm>
            <a:prstGeom prst="rect">
              <a:avLst/>
            </a:prstGeom>
            <a:noFill/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schedule</a:t>
              </a:r>
              <a:endParaRPr kumimoji="0" lang="en-US" altLang="zh-CN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2" name="矩形 111"/>
            <p:cNvSpPr/>
            <p:nvPr/>
          </p:nvSpPr>
          <p:spPr>
            <a:xfrm>
              <a:off x="7400" y="6668"/>
              <a:ext cx="340" cy="188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Fn</a:t>
              </a:r>
              <a:endParaRPr kumimoji="0" lang="en-US" altLang="zh-CN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3" name="矩形 112"/>
            <p:cNvSpPr/>
            <p:nvPr/>
          </p:nvSpPr>
          <p:spPr>
            <a:xfrm>
              <a:off x="6455" y="7523"/>
              <a:ext cx="1685" cy="1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OS kernel</a:t>
              </a:r>
              <a:endParaRPr kumimoji="0" lang="en-US" altLang="zh-CN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7" name="矩形 116"/>
            <p:cNvSpPr/>
            <p:nvPr/>
          </p:nvSpPr>
          <p:spPr>
            <a:xfrm>
              <a:off x="7800" y="6668"/>
              <a:ext cx="340" cy="188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Fn</a:t>
              </a:r>
              <a:endParaRPr kumimoji="0" lang="en-US" altLang="zh-CN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9" name="矩形 118"/>
            <p:cNvSpPr/>
            <p:nvPr/>
          </p:nvSpPr>
          <p:spPr>
            <a:xfrm>
              <a:off x="4453" y="6305"/>
              <a:ext cx="1753" cy="1495"/>
            </a:xfrm>
            <a:prstGeom prst="rect">
              <a:avLst/>
            </a:prstGeom>
            <a:noFill/>
            <a:ln w="1397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122" name="矩形 121"/>
            <p:cNvSpPr/>
            <p:nvPr/>
          </p:nvSpPr>
          <p:spPr>
            <a:xfrm>
              <a:off x="4605" y="6628"/>
              <a:ext cx="815" cy="708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safe-rust</a:t>
              </a:r>
              <a:endParaRPr kumimoji="0" lang="en-US" altLang="zh-CN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Fn</a:t>
              </a:r>
              <a:endParaRPr kumimoji="0" lang="en-US" altLang="zh-CN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3" name="矩形 122"/>
            <p:cNvSpPr/>
            <p:nvPr/>
          </p:nvSpPr>
          <p:spPr>
            <a:xfrm>
              <a:off x="5538" y="6625"/>
              <a:ext cx="558" cy="31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Fn</a:t>
              </a:r>
              <a:endParaRPr kumimoji="0" lang="en-US" altLang="zh-CN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4" name="矩形 123"/>
            <p:cNvSpPr/>
            <p:nvPr/>
          </p:nvSpPr>
          <p:spPr>
            <a:xfrm>
              <a:off x="5538" y="7025"/>
              <a:ext cx="558" cy="310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7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WASM</a:t>
              </a:r>
              <a:endParaRPr kumimoji="0" lang="en-US" altLang="zh-CN" sz="7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5" name="矩形 124"/>
            <p:cNvSpPr/>
            <p:nvPr/>
          </p:nvSpPr>
          <p:spPr>
            <a:xfrm>
              <a:off x="4610" y="7415"/>
              <a:ext cx="1490" cy="333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Unikernel</a:t>
              </a:r>
              <a:endParaRPr kumimoji="0" lang="en-US" altLang="zh-CN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6" name="矩形 125"/>
            <p:cNvSpPr/>
            <p:nvPr/>
          </p:nvSpPr>
          <p:spPr>
            <a:xfrm>
              <a:off x="6775" y="6295"/>
              <a:ext cx="1088" cy="3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LibOS</a:t>
              </a:r>
              <a:r>
                <a:rPr kumimoji="0" lang="zh-CN" altLang="en-US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软件栈</a:t>
              </a:r>
              <a:endParaRPr kumimoji="0" lang="zh-CN" altLang="en-US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9" name="矩形 128"/>
            <p:cNvSpPr/>
            <p:nvPr/>
          </p:nvSpPr>
          <p:spPr>
            <a:xfrm>
              <a:off x="4533" y="6295"/>
              <a:ext cx="1563" cy="3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单地址空间软件栈</a:t>
              </a:r>
              <a:endParaRPr kumimoji="0" lang="en-US" altLang="zh-CN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338" name="文本框 84"/>
            <p:cNvSpPr txBox="1"/>
            <p:nvPr/>
          </p:nvSpPr>
          <p:spPr>
            <a:xfrm>
              <a:off x="8565" y="6578"/>
              <a:ext cx="293" cy="101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 algn="ctr" eaLnBrk="0" hangingPunct="0"/>
              <a:r>
                <a:rPr lang="zh-CN" altLang="zh-CN" sz="9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函数管理</a:t>
              </a:r>
              <a:endParaRPr lang="zh-CN" altLang="en-US" sz="9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矩形 130"/>
            <p:cNvSpPr/>
            <p:nvPr/>
          </p:nvSpPr>
          <p:spPr>
            <a:xfrm>
              <a:off x="9020" y="6643"/>
              <a:ext cx="908" cy="3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自上而下</a:t>
              </a:r>
              <a:endParaRPr kumimoji="0" lang="zh-CN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340" name="文本框 88"/>
            <p:cNvSpPr txBox="1"/>
            <p:nvPr/>
          </p:nvSpPr>
          <p:spPr>
            <a:xfrm>
              <a:off x="4040" y="6625"/>
              <a:ext cx="398" cy="61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/>
            <a:p>
              <a:pPr algn="ctr" eaLnBrk="0" hangingPunct="0"/>
              <a:r>
                <a:rPr lang="zh-CN" altLang="zh-CN" sz="900" b="1"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函数抽象</a:t>
              </a:r>
              <a:endParaRPr lang="zh-CN" altLang="en-US" sz="900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133" name="矩形 132"/>
            <p:cNvSpPr/>
            <p:nvPr/>
          </p:nvSpPr>
          <p:spPr>
            <a:xfrm>
              <a:off x="8903" y="6310"/>
              <a:ext cx="1113" cy="1490"/>
            </a:xfrm>
            <a:prstGeom prst="rect">
              <a:avLst/>
            </a:prstGeom>
            <a:noFill/>
            <a:ln w="1397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134" name="矩形 133"/>
            <p:cNvSpPr/>
            <p:nvPr/>
          </p:nvSpPr>
          <p:spPr>
            <a:xfrm>
              <a:off x="13843" y="8215"/>
              <a:ext cx="2490" cy="1575"/>
            </a:xfrm>
            <a:prstGeom prst="rect">
              <a:avLst/>
            </a:prstGeom>
            <a:noFill/>
            <a:ln w="1397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11343" name="文本框 93"/>
            <p:cNvSpPr txBox="1"/>
            <p:nvPr/>
          </p:nvSpPr>
          <p:spPr>
            <a:xfrm>
              <a:off x="14263" y="8290"/>
              <a:ext cx="2070" cy="33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anchor="t" anchorCtr="0"/>
            <a:p>
              <a:pPr eaLnBrk="0" hangingPunct="0"/>
              <a:r>
                <a:rPr lang="zh-CN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分布式共享内存</a:t>
              </a:r>
              <a:endParaRPr lang="zh-CN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矩形 136"/>
            <p:cNvSpPr/>
            <p:nvPr/>
          </p:nvSpPr>
          <p:spPr>
            <a:xfrm>
              <a:off x="11890" y="5365"/>
              <a:ext cx="1530" cy="283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数据对象</a:t>
              </a:r>
              <a:endParaRPr kumimoji="0" lang="zh-CN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9" name="矩形 138"/>
            <p:cNvSpPr/>
            <p:nvPr/>
          </p:nvSpPr>
          <p:spPr>
            <a:xfrm>
              <a:off x="3873" y="5270"/>
              <a:ext cx="12638" cy="453"/>
            </a:xfrm>
            <a:prstGeom prst="rect">
              <a:avLst/>
            </a:prstGeom>
            <a:noFill/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11346" name="文本框 96"/>
            <p:cNvSpPr txBox="1"/>
            <p:nvPr/>
          </p:nvSpPr>
          <p:spPr>
            <a:xfrm>
              <a:off x="3873" y="5805"/>
              <a:ext cx="9597" cy="3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 eaLnBrk="0" hangingPunct="0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Serverless</a:t>
              </a:r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函数系统内核</a:t>
              </a:r>
              <a:endPara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141" name="矩形 140"/>
            <p:cNvSpPr/>
            <p:nvPr/>
          </p:nvSpPr>
          <p:spPr>
            <a:xfrm>
              <a:off x="9020" y="7033"/>
              <a:ext cx="908" cy="3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自下而上</a:t>
              </a:r>
              <a:endParaRPr kumimoji="0" lang="zh-CN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2" name="矩形 141"/>
            <p:cNvSpPr/>
            <p:nvPr/>
          </p:nvSpPr>
          <p:spPr>
            <a:xfrm>
              <a:off x="9020" y="7423"/>
              <a:ext cx="908" cy="3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混合式</a:t>
              </a:r>
              <a:endParaRPr kumimoji="0" lang="zh-CN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349" name="文本框 106"/>
            <p:cNvSpPr txBox="1"/>
            <p:nvPr/>
          </p:nvSpPr>
          <p:spPr>
            <a:xfrm>
              <a:off x="8905" y="6310"/>
              <a:ext cx="1145" cy="36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 algn="ctr" eaLnBrk="0" hangingPunct="0"/>
              <a:r>
                <a:rPr lang="zh-CN" altLang="zh-CN" sz="900"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函数调度</a:t>
              </a:r>
              <a:endPara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144" name="矩形 143"/>
            <p:cNvSpPr/>
            <p:nvPr/>
          </p:nvSpPr>
          <p:spPr>
            <a:xfrm>
              <a:off x="10268" y="6643"/>
              <a:ext cx="908" cy="3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异构亲和性</a:t>
              </a:r>
              <a:endParaRPr kumimoji="0" lang="zh-CN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5" name="矩形 144"/>
            <p:cNvSpPr/>
            <p:nvPr/>
          </p:nvSpPr>
          <p:spPr>
            <a:xfrm>
              <a:off x="10150" y="6305"/>
              <a:ext cx="1115" cy="1493"/>
            </a:xfrm>
            <a:prstGeom prst="rect">
              <a:avLst/>
            </a:prstGeom>
            <a:noFill/>
            <a:ln w="1397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148" name="矩形 147"/>
            <p:cNvSpPr/>
            <p:nvPr/>
          </p:nvSpPr>
          <p:spPr>
            <a:xfrm>
              <a:off x="10268" y="7030"/>
              <a:ext cx="908" cy="3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弹性伸缩</a:t>
              </a:r>
              <a:endParaRPr kumimoji="0" lang="zh-CN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9" name="矩形 148"/>
            <p:cNvSpPr/>
            <p:nvPr/>
          </p:nvSpPr>
          <p:spPr>
            <a:xfrm>
              <a:off x="10268" y="7418"/>
              <a:ext cx="908" cy="3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聚合混部</a:t>
              </a:r>
              <a:endParaRPr kumimoji="0" lang="zh-CN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354" name="文本框 118"/>
            <p:cNvSpPr txBox="1"/>
            <p:nvPr/>
          </p:nvSpPr>
          <p:spPr>
            <a:xfrm>
              <a:off x="10153" y="6305"/>
              <a:ext cx="1147" cy="36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 algn="ctr" eaLnBrk="0" hangingPunct="0"/>
              <a:r>
                <a:rPr lang="zh-CN" altLang="en-US" sz="900"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资源调度</a:t>
              </a:r>
              <a:endPara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151" name="矩形 150"/>
            <p:cNvSpPr/>
            <p:nvPr/>
          </p:nvSpPr>
          <p:spPr>
            <a:xfrm>
              <a:off x="11515" y="6643"/>
              <a:ext cx="908" cy="3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事务共享</a:t>
              </a:r>
              <a:endParaRPr kumimoji="0" lang="zh-CN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2" name="矩形 151"/>
            <p:cNvSpPr/>
            <p:nvPr/>
          </p:nvSpPr>
          <p:spPr>
            <a:xfrm>
              <a:off x="11398" y="6305"/>
              <a:ext cx="1113" cy="1495"/>
            </a:xfrm>
            <a:prstGeom prst="rect">
              <a:avLst/>
            </a:prstGeom>
            <a:noFill/>
            <a:ln w="1397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154" name="矩形 153"/>
            <p:cNvSpPr/>
            <p:nvPr/>
          </p:nvSpPr>
          <p:spPr>
            <a:xfrm>
              <a:off x="11515" y="7030"/>
              <a:ext cx="908" cy="3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数据一致性</a:t>
              </a:r>
              <a:endParaRPr kumimoji="0" lang="zh-CN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6" name="矩形 155"/>
            <p:cNvSpPr/>
            <p:nvPr/>
          </p:nvSpPr>
          <p:spPr>
            <a:xfrm>
              <a:off x="11515" y="7415"/>
              <a:ext cx="908" cy="3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可靠容错</a:t>
              </a:r>
              <a:endParaRPr kumimoji="0" lang="zh-CN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359" name="文本框 129"/>
            <p:cNvSpPr txBox="1"/>
            <p:nvPr/>
          </p:nvSpPr>
          <p:spPr>
            <a:xfrm>
              <a:off x="11335" y="6310"/>
              <a:ext cx="1260" cy="36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 algn="ctr" eaLnBrk="0" hangingPunct="0"/>
              <a:r>
                <a:rPr lang="zh-CN" altLang="en-US" sz="900"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函数间通信</a:t>
              </a:r>
              <a:endPara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158" name="矩形 157"/>
            <p:cNvSpPr/>
            <p:nvPr/>
          </p:nvSpPr>
          <p:spPr>
            <a:xfrm>
              <a:off x="12778" y="6643"/>
              <a:ext cx="908" cy="3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中间数据</a:t>
              </a:r>
              <a:endParaRPr kumimoji="0" lang="zh-CN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9" name="矩形 158"/>
            <p:cNvSpPr/>
            <p:nvPr/>
          </p:nvSpPr>
          <p:spPr>
            <a:xfrm>
              <a:off x="12660" y="6305"/>
              <a:ext cx="1115" cy="1493"/>
            </a:xfrm>
            <a:prstGeom prst="rect">
              <a:avLst/>
            </a:prstGeom>
            <a:noFill/>
            <a:ln w="1397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160" name="矩形 159"/>
            <p:cNvSpPr/>
            <p:nvPr/>
          </p:nvSpPr>
          <p:spPr>
            <a:xfrm>
              <a:off x="12778" y="7030"/>
              <a:ext cx="908" cy="3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状态缓存</a:t>
              </a:r>
              <a:endParaRPr kumimoji="0" lang="zh-CN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1" name="矩形 160"/>
            <p:cNvSpPr/>
            <p:nvPr/>
          </p:nvSpPr>
          <p:spPr>
            <a:xfrm>
              <a:off x="12778" y="7415"/>
              <a:ext cx="908" cy="3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实例缓存</a:t>
              </a:r>
              <a:endParaRPr kumimoji="0" lang="zh-CN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364" name="文本框 151"/>
            <p:cNvSpPr txBox="1"/>
            <p:nvPr/>
          </p:nvSpPr>
          <p:spPr>
            <a:xfrm>
              <a:off x="12600" y="6310"/>
              <a:ext cx="1260" cy="36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 algn="ctr" eaLnBrk="0" hangingPunct="0"/>
              <a:r>
                <a:rPr lang="zh-CN" altLang="en-US" sz="900"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缓存系统</a:t>
              </a:r>
              <a:endPara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163" name="矩形 162"/>
            <p:cNvSpPr/>
            <p:nvPr/>
          </p:nvSpPr>
          <p:spPr>
            <a:xfrm>
              <a:off x="14260" y="6175"/>
              <a:ext cx="908" cy="2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触发器</a:t>
              </a:r>
              <a:endParaRPr kumimoji="0" lang="zh-CN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4" name="矩形 163"/>
            <p:cNvSpPr/>
            <p:nvPr/>
          </p:nvSpPr>
          <p:spPr>
            <a:xfrm>
              <a:off x="14145" y="5805"/>
              <a:ext cx="1113" cy="10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lvl="0" algn="ctr" fontAlgn="base">
                <a:buClrTx/>
                <a:buSzTx/>
                <a:buFontTx/>
              </a:pPr>
              <a:endParaRPr lang="en-US" altLang="zh-CN" sz="900" strike="noStrike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65" name="矩形 164"/>
            <p:cNvSpPr/>
            <p:nvPr/>
          </p:nvSpPr>
          <p:spPr>
            <a:xfrm>
              <a:off x="14260" y="6530"/>
              <a:ext cx="908" cy="2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事件总线</a:t>
              </a:r>
              <a:endParaRPr kumimoji="0" lang="zh-CN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7" name="矩形 166"/>
            <p:cNvSpPr/>
            <p:nvPr/>
          </p:nvSpPr>
          <p:spPr>
            <a:xfrm>
              <a:off x="14083" y="5885"/>
              <a:ext cx="1260" cy="2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事件接入</a:t>
              </a:r>
              <a:endParaRPr kumimoji="0" lang="en-US" altLang="zh-CN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168" name="矩形 167"/>
            <p:cNvSpPr/>
            <p:nvPr/>
          </p:nvSpPr>
          <p:spPr>
            <a:xfrm>
              <a:off x="15513" y="6175"/>
              <a:ext cx="908" cy="2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拓扑编排</a:t>
              </a:r>
              <a:endParaRPr kumimoji="0" lang="zh-CN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9" name="矩形 168"/>
            <p:cNvSpPr/>
            <p:nvPr/>
          </p:nvSpPr>
          <p:spPr>
            <a:xfrm>
              <a:off x="15398" y="5805"/>
              <a:ext cx="1113" cy="10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lvl="0" algn="ctr" fontAlgn="base">
                <a:buClrTx/>
                <a:buSzTx/>
                <a:buFontTx/>
              </a:pPr>
              <a:endParaRPr lang="en-US" altLang="zh-CN" sz="900" strike="noStrike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70" name="矩形 169"/>
            <p:cNvSpPr/>
            <p:nvPr/>
          </p:nvSpPr>
          <p:spPr>
            <a:xfrm>
              <a:off x="15513" y="6530"/>
              <a:ext cx="908" cy="2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消息队列</a:t>
              </a:r>
              <a:endParaRPr kumimoji="0" lang="zh-CN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1" name="矩形 170"/>
            <p:cNvSpPr/>
            <p:nvPr/>
          </p:nvSpPr>
          <p:spPr>
            <a:xfrm>
              <a:off x="15335" y="5885"/>
              <a:ext cx="1260" cy="2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工作流</a:t>
              </a:r>
              <a:endParaRPr kumimoji="0" lang="zh-CN" altLang="en-US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172" name="矩形 171"/>
            <p:cNvSpPr/>
            <p:nvPr/>
          </p:nvSpPr>
          <p:spPr>
            <a:xfrm>
              <a:off x="14248" y="7305"/>
              <a:ext cx="908" cy="2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接口库</a:t>
              </a:r>
              <a:endParaRPr kumimoji="0" lang="zh-CN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3" name="矩形 172"/>
            <p:cNvSpPr/>
            <p:nvPr/>
          </p:nvSpPr>
          <p:spPr>
            <a:xfrm>
              <a:off x="14145" y="6968"/>
              <a:ext cx="1113" cy="102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lvl="0" algn="ctr" fontAlgn="base">
                <a:buClrTx/>
                <a:buSzTx/>
                <a:buFontTx/>
              </a:pPr>
              <a:endParaRPr lang="en-US" altLang="zh-CN" sz="900" strike="noStrike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74" name="矩形 173"/>
            <p:cNvSpPr/>
            <p:nvPr/>
          </p:nvSpPr>
          <p:spPr>
            <a:xfrm>
              <a:off x="14248" y="7643"/>
              <a:ext cx="908" cy="2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服务总线</a:t>
              </a:r>
              <a:endParaRPr kumimoji="0" lang="zh-CN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5" name="矩形 174"/>
            <p:cNvSpPr/>
            <p:nvPr/>
          </p:nvSpPr>
          <p:spPr>
            <a:xfrm>
              <a:off x="14083" y="7045"/>
              <a:ext cx="1260" cy="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BaaS</a:t>
              </a:r>
              <a:r>
                <a:rPr kumimoji="0" lang="zh-CN" altLang="en-US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服务</a:t>
              </a:r>
              <a:endParaRPr kumimoji="0" lang="zh-CN" altLang="en-US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176" name="矩形 175"/>
            <p:cNvSpPr/>
            <p:nvPr/>
          </p:nvSpPr>
          <p:spPr>
            <a:xfrm>
              <a:off x="15500" y="7305"/>
              <a:ext cx="908" cy="2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性能监控</a:t>
              </a:r>
              <a:endParaRPr kumimoji="0" lang="zh-CN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8" name="矩形 177"/>
            <p:cNvSpPr/>
            <p:nvPr/>
          </p:nvSpPr>
          <p:spPr>
            <a:xfrm>
              <a:off x="15398" y="6985"/>
              <a:ext cx="1113" cy="10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lvl="0" algn="ctr" fontAlgn="base">
                <a:buClrTx/>
                <a:buSzTx/>
                <a:buFontTx/>
              </a:pPr>
              <a:endParaRPr lang="en-US" altLang="zh-CN" sz="900" strike="noStrike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79" name="矩形 178"/>
            <p:cNvSpPr/>
            <p:nvPr/>
          </p:nvSpPr>
          <p:spPr>
            <a:xfrm>
              <a:off x="15500" y="7643"/>
              <a:ext cx="908" cy="2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安全分析</a:t>
              </a:r>
              <a:endParaRPr kumimoji="0" lang="zh-CN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6" name="矩形 185"/>
            <p:cNvSpPr/>
            <p:nvPr/>
          </p:nvSpPr>
          <p:spPr>
            <a:xfrm>
              <a:off x="15335" y="7045"/>
              <a:ext cx="1260" cy="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可观测性</a:t>
              </a:r>
              <a:endParaRPr kumimoji="0" lang="zh-CN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11381" name="文本框 195"/>
            <p:cNvSpPr txBox="1"/>
            <p:nvPr/>
          </p:nvSpPr>
          <p:spPr>
            <a:xfrm>
              <a:off x="6848" y="4473"/>
              <a:ext cx="6712" cy="24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anchor="t" anchorCtr="0">
              <a:spAutoFit/>
            </a:bodyPr>
            <a:p>
              <a:pPr eaLnBrk="0" hangingPunct="0"/>
              <a:r>
                <a:rPr lang="zh-CN" altLang="zh-CN" sz="1000"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多语言运行时和分布式编程接口</a:t>
              </a:r>
              <a:endParaRPr lang="zh-CN" altLang="zh-CN" sz="1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193" name="矩形 192"/>
            <p:cNvSpPr/>
            <p:nvPr/>
          </p:nvSpPr>
          <p:spPr>
            <a:xfrm>
              <a:off x="5248" y="4795"/>
              <a:ext cx="1020" cy="285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Python</a:t>
              </a:r>
              <a:endParaRPr kumimoji="0" lang="en-US" altLang="zh-CN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5" name="矩形 194"/>
            <p:cNvSpPr/>
            <p:nvPr/>
          </p:nvSpPr>
          <p:spPr>
            <a:xfrm>
              <a:off x="7673" y="4795"/>
              <a:ext cx="1020" cy="285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Java</a:t>
              </a:r>
              <a:endParaRPr kumimoji="0" lang="en-US" altLang="zh-CN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6" name="矩形 195"/>
            <p:cNvSpPr/>
            <p:nvPr/>
          </p:nvSpPr>
          <p:spPr>
            <a:xfrm>
              <a:off x="4033" y="4795"/>
              <a:ext cx="1020" cy="285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NodeJS</a:t>
              </a:r>
              <a:endParaRPr kumimoji="0" lang="en-US" altLang="zh-CN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198" name="矩形 197"/>
            <p:cNvSpPr/>
            <p:nvPr/>
          </p:nvSpPr>
          <p:spPr>
            <a:xfrm>
              <a:off x="6460" y="4795"/>
              <a:ext cx="1020" cy="285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Go</a:t>
              </a:r>
              <a:endParaRPr kumimoji="0" lang="en-US" altLang="zh-CN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0" name="矩形 199"/>
            <p:cNvSpPr/>
            <p:nvPr/>
          </p:nvSpPr>
          <p:spPr>
            <a:xfrm>
              <a:off x="3865" y="4438"/>
              <a:ext cx="12640" cy="718"/>
            </a:xfrm>
            <a:prstGeom prst="rect">
              <a:avLst/>
            </a:prstGeom>
            <a:noFill/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202" name="矩形 201"/>
            <p:cNvSpPr/>
            <p:nvPr/>
          </p:nvSpPr>
          <p:spPr>
            <a:xfrm>
              <a:off x="10050" y="4795"/>
              <a:ext cx="1020" cy="285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PHP</a:t>
              </a:r>
              <a:endParaRPr kumimoji="0" lang="en-US" altLang="zh-CN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4" name="矩形 203"/>
            <p:cNvSpPr/>
            <p:nvPr/>
          </p:nvSpPr>
          <p:spPr>
            <a:xfrm>
              <a:off x="8838" y="4795"/>
              <a:ext cx="1020" cy="285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C++</a:t>
              </a:r>
              <a:endParaRPr kumimoji="0" lang="en-US" altLang="zh-CN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5" name="矩形 204"/>
            <p:cNvSpPr/>
            <p:nvPr/>
          </p:nvSpPr>
          <p:spPr>
            <a:xfrm>
              <a:off x="11298" y="4795"/>
              <a:ext cx="1020" cy="285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......</a:t>
              </a:r>
              <a:endParaRPr kumimoji="0" lang="en-US" altLang="zh-CN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6" name="矩形 205"/>
            <p:cNvSpPr/>
            <p:nvPr/>
          </p:nvSpPr>
          <p:spPr>
            <a:xfrm>
              <a:off x="12533" y="4588"/>
              <a:ext cx="1530" cy="4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自定义运行时</a:t>
              </a:r>
              <a:endParaRPr kumimoji="0" lang="zh-CN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7" name="矩形 206"/>
            <p:cNvSpPr/>
            <p:nvPr/>
          </p:nvSpPr>
          <p:spPr>
            <a:xfrm>
              <a:off x="14258" y="4588"/>
              <a:ext cx="2015" cy="4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编程工具与开发模板</a:t>
              </a:r>
              <a:endParaRPr kumimoji="0" lang="zh-CN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6" name="右大括号 215"/>
            <p:cNvSpPr/>
            <p:nvPr/>
          </p:nvSpPr>
          <p:spPr>
            <a:xfrm>
              <a:off x="16615" y="5835"/>
              <a:ext cx="228" cy="2155"/>
            </a:xfrm>
            <a:prstGeom prst="rightBrace">
              <a:avLst>
                <a:gd name="adj1" fmla="val 14977"/>
                <a:gd name="adj2" fmla="val 50000"/>
              </a:avLst>
            </a:prstGeom>
            <a:ln w="12700">
              <a:solidFill>
                <a:srgbClr val="89A4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217" name="矩形 216"/>
            <p:cNvSpPr/>
            <p:nvPr/>
          </p:nvSpPr>
          <p:spPr>
            <a:xfrm>
              <a:off x="16843" y="6370"/>
              <a:ext cx="280" cy="1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0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函数系统外核</a:t>
              </a:r>
              <a:endParaRPr kumimoji="0" lang="zh-CN" altLang="en-US" sz="10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218" name="矩形 217"/>
            <p:cNvSpPr/>
            <p:nvPr/>
          </p:nvSpPr>
          <p:spPr>
            <a:xfrm>
              <a:off x="12460" y="3355"/>
              <a:ext cx="1503" cy="7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 fontAlgn="base"/>
              <a:endParaRPr lang="zh-CN" sz="800" strike="noStrike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95" name="文本框 225"/>
            <p:cNvSpPr txBox="1"/>
            <p:nvPr/>
          </p:nvSpPr>
          <p:spPr>
            <a:xfrm>
              <a:off x="3050" y="6175"/>
              <a:ext cx="805" cy="189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/>
            <a:p>
              <a:pPr eaLnBrk="0" hangingPunct="0"/>
              <a:r>
                <a:rPr lang="zh-CN" altLang="en-US" sz="1200" b="1"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操作系统系统与框架层</a:t>
              </a:r>
              <a:endPara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11396" name="文本框 226"/>
            <p:cNvSpPr txBox="1"/>
            <p:nvPr/>
          </p:nvSpPr>
          <p:spPr>
            <a:xfrm>
              <a:off x="3175" y="4378"/>
              <a:ext cx="555" cy="1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/>
            <a:p>
              <a:pPr eaLnBrk="0" hangingPunct="0"/>
              <a:endPara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  <a:p>
              <a:pPr eaLnBrk="0" hangingPunct="0"/>
              <a:r>
                <a:rPr lang="zh-CN" altLang="en-US" sz="1200" b="1"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接口层</a:t>
              </a:r>
              <a:endPara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11397" name="文本框 236"/>
            <p:cNvSpPr txBox="1"/>
            <p:nvPr/>
          </p:nvSpPr>
          <p:spPr>
            <a:xfrm>
              <a:off x="12455" y="3355"/>
              <a:ext cx="1500" cy="67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 algn="ctr" eaLnBrk="0" hangingPunct="0"/>
              <a:r>
                <a:rPr lang="zh-CN" altLang="en-US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应用移植与</a:t>
              </a:r>
              <a:endParaRPr lang="zh-CN" altLang="en-US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0" hangingPunct="0"/>
              <a:r>
                <a:rPr lang="zh-CN" altLang="en-US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开源社区</a:t>
              </a:r>
              <a:endParaRPr lang="zh-CN" altLang="en-US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0" hangingPunct="0"/>
              <a:r>
                <a:rPr lang="en-US" altLang="zh-CN" sz="600">
                  <a:latin typeface="微软雅黑" panose="020B0503020204020204" pitchFamily="34" charset="-122"/>
                  <a:ea typeface="微软雅黑" panose="020B0503020204020204" pitchFamily="34" charset="-122"/>
                </a:rPr>
                <a:t>OpenFaas, Knative</a:t>
              </a:r>
              <a:r>
                <a:rPr lang="zh-CN" altLang="en-US" sz="600">
                  <a:latin typeface="微软雅黑" panose="020B0503020204020204" pitchFamily="34" charset="-122"/>
                  <a:ea typeface="微软雅黑" panose="020B0503020204020204" pitchFamily="34" charset="-122"/>
                </a:rPr>
                <a:t>等</a:t>
              </a:r>
              <a:endParaRPr lang="zh-CN" altLang="en-US" sz="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98" name="文本框 237"/>
            <p:cNvSpPr txBox="1"/>
            <p:nvPr/>
          </p:nvSpPr>
          <p:spPr>
            <a:xfrm>
              <a:off x="13956" y="3355"/>
              <a:ext cx="1284" cy="67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 algn="ctr" eaLnBrk="0" hangingPunct="0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Benchmark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0" hangingPunct="0"/>
              <a:r>
                <a:rPr lang="zh-CN" altLang="en-US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基准程序</a:t>
              </a:r>
              <a:endParaRPr lang="zh-CN" altLang="en-US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0" hangingPunct="0"/>
              <a:r>
                <a:rPr lang="en-US" altLang="zh-CN" sz="600">
                  <a:latin typeface="微软雅黑" panose="020B0503020204020204" pitchFamily="34" charset="-122"/>
                  <a:ea typeface="微软雅黑" panose="020B0503020204020204" pitchFamily="34" charset="-122"/>
                </a:rPr>
                <a:t>ServerlessBench</a:t>
              </a:r>
              <a:endParaRPr lang="en-US" altLang="zh-CN" sz="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3" name="右大括号 222"/>
            <p:cNvSpPr/>
            <p:nvPr/>
          </p:nvSpPr>
          <p:spPr>
            <a:xfrm flipH="1">
              <a:off x="2684" y="2998"/>
              <a:ext cx="455" cy="6923"/>
            </a:xfrm>
            <a:prstGeom prst="rightBrace">
              <a:avLst>
                <a:gd name="adj1" fmla="val 14977"/>
                <a:gd name="adj2" fmla="val 50000"/>
              </a:avLst>
            </a:prstGeom>
            <a:ln w="12700">
              <a:solidFill>
                <a:srgbClr val="89A4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227" name="矩形 226"/>
            <p:cNvSpPr/>
            <p:nvPr/>
          </p:nvSpPr>
          <p:spPr>
            <a:xfrm>
              <a:off x="6845" y="6913"/>
              <a:ext cx="313" cy="200"/>
            </a:xfrm>
            <a:prstGeom prst="rect">
              <a:avLst/>
            </a:prstGeom>
            <a:noFill/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net</a:t>
              </a:r>
              <a:endParaRPr kumimoji="0" lang="en-US" altLang="zh-CN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7" name="矩形 236"/>
            <p:cNvSpPr/>
            <p:nvPr/>
          </p:nvSpPr>
          <p:spPr>
            <a:xfrm>
              <a:off x="6463" y="6913"/>
              <a:ext cx="313" cy="200"/>
            </a:xfrm>
            <a:prstGeom prst="rect">
              <a:avLst/>
            </a:prstGeom>
            <a:noFill/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9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fs</a:t>
              </a:r>
              <a:endParaRPr kumimoji="0" lang="en-US" altLang="zh-CN" sz="9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8" name="矩形 237"/>
            <p:cNvSpPr/>
            <p:nvPr/>
          </p:nvSpPr>
          <p:spPr>
            <a:xfrm>
              <a:off x="6393" y="6688"/>
              <a:ext cx="940" cy="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7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用户地址空间</a:t>
              </a:r>
              <a:endParaRPr kumimoji="0" lang="zh-CN" altLang="en-US" sz="7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243" name="直接连接符 242"/>
            <p:cNvCxnSpPr/>
            <p:nvPr/>
          </p:nvCxnSpPr>
          <p:spPr>
            <a:xfrm>
              <a:off x="6435" y="7305"/>
              <a:ext cx="170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矩形 248"/>
            <p:cNvSpPr/>
            <p:nvPr/>
          </p:nvSpPr>
          <p:spPr>
            <a:xfrm>
              <a:off x="6398" y="7305"/>
              <a:ext cx="930" cy="2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7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内核地址空间</a:t>
              </a:r>
              <a:endParaRPr kumimoji="0" lang="zh-CN" altLang="en-US" sz="7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0" name="矩形 249"/>
            <p:cNvSpPr/>
            <p:nvPr/>
          </p:nvSpPr>
          <p:spPr>
            <a:xfrm>
              <a:off x="6855" y="7125"/>
              <a:ext cx="925" cy="1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7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库操作系统</a:t>
              </a:r>
              <a:endParaRPr kumimoji="0" lang="zh-CN" altLang="en-US" sz="7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2" name="矩形 251"/>
            <p:cNvSpPr/>
            <p:nvPr/>
          </p:nvSpPr>
          <p:spPr>
            <a:xfrm>
              <a:off x="6393" y="6623"/>
              <a:ext cx="1808" cy="11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 fontAlgn="base"/>
              <a:endParaRPr lang="en-US" altLang="zh-CN" sz="900" strike="noStrike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6" name="矩形 225"/>
            <p:cNvSpPr/>
            <p:nvPr/>
          </p:nvSpPr>
          <p:spPr>
            <a:xfrm>
              <a:off x="2002" y="4040"/>
              <a:ext cx="745" cy="47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400" b="0" i="0" u="none" strike="noStrike" kern="1200" cap="none" spc="0" normalizeH="0" baseline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通用原生函数计算系统四层架构</a:t>
              </a:r>
              <a:endParaRPr kumimoji="0" lang="zh-CN" altLang="en-US" sz="1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</p:grpSp>
      <p:sp>
        <p:nvSpPr>
          <p:cNvPr id="55" name="文本框 107"/>
          <p:cNvSpPr txBox="1"/>
          <p:nvPr>
            <p:custDataLst>
              <p:tags r:id="rId1"/>
            </p:custDataLst>
          </p:nvPr>
        </p:nvSpPr>
        <p:spPr>
          <a:xfrm>
            <a:off x="99060" y="908685"/>
            <a:ext cx="1044321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indent="457200" algn="l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—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研究和定义资源管理更细粒度、运行时更轻量化、服务抽象更灵活的云计算标准范式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" name="文本框 108"/>
          <p:cNvSpPr txBox="1"/>
          <p:nvPr>
            <p:custDataLst>
              <p:tags r:id="rId2"/>
            </p:custDataLst>
          </p:nvPr>
        </p:nvSpPr>
        <p:spPr>
          <a:xfrm>
            <a:off x="49848" y="187200"/>
            <a:ext cx="9698037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未来：跨层垂直整合的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Serverless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计算系统，构建通用异构算力底座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095230" y="1370330"/>
            <a:ext cx="1977390" cy="21951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待解决的关键问题：</a:t>
            </a:r>
            <a:endParaRPr lang="zh-CN" altLang="en-US" sz="16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资源异构池化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增强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QoS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保障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低开销通信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更好的可观测性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业务场景扩展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经济与成本效益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...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464425" y="930275"/>
            <a:ext cx="4051300" cy="466661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1268413"/>
            <a:ext cx="10982325" cy="452596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极简定制，裁剪，</a:t>
            </a:r>
            <a:r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microVM</a:t>
            </a: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卸载，例如</a:t>
            </a:r>
            <a:r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Hypervisor</a:t>
            </a:r>
            <a:r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到用户态，</a:t>
            </a:r>
            <a:r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OS</a:t>
            </a:r>
            <a:r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，硬件。</a:t>
            </a:r>
            <a:r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DPU</a:t>
            </a:r>
            <a:r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卸载</a:t>
            </a:r>
            <a:r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（扁平化）</a:t>
            </a: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控制分离，存算分离，例如</a:t>
            </a:r>
            <a:r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linux</a:t>
            </a:r>
            <a:r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内外核，内存计算或者近数计算</a:t>
            </a:r>
            <a:r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</a:t>
            </a:r>
            <a:r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CPU</a:t>
            </a:r>
            <a:r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算力扁平化）</a:t>
            </a: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空间换时间，时间换空间，预加载，缓存等</a:t>
            </a: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流水线，并行，多发射。例如任务分步，</a:t>
            </a:r>
            <a:r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Ray</a:t>
            </a:r>
            <a:r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自下而上调度探测等</a:t>
            </a: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抽象与统一池化，例如异构硬件统一接口，擎天池化</a:t>
            </a: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bypass</a:t>
            </a:r>
            <a:r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机制，绕过路径降低开销</a:t>
            </a: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统一内核，避免切换开销</a:t>
            </a: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回环控制，类似</a:t>
            </a:r>
            <a:r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RL</a:t>
            </a:r>
            <a:r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，启发式调整机制</a:t>
            </a: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 Tradeoff </a:t>
            </a:r>
            <a:r>
              <a:rPr kumimoji="0" lang="zh-CN" altLang="en-US" sz="1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关系</a:t>
            </a:r>
            <a:endParaRPr kumimoji="0" lang="zh-CN" altLang="en-US" sz="14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分布式系统的可用性、容错性和分区一致性</a:t>
            </a: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虚拟化技术的灵活性，隔离性和启动速度</a:t>
            </a:r>
            <a:r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[2]</a:t>
            </a: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数据中心的应用性能、功耗或资源利用率</a:t>
            </a:r>
            <a:r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[3]</a:t>
            </a:r>
            <a:endParaRPr kumimoji="0" lang="en-US" alt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6655799" y="4589145"/>
            <a:ext cx="2488048" cy="1661499"/>
            <a:chOff x="9353" y="2907"/>
            <a:chExt cx="6099" cy="4225"/>
          </a:xfrm>
        </p:grpSpPr>
        <p:pic>
          <p:nvPicPr>
            <p:cNvPr id="13317" name="图片 79"/>
            <p:cNvPicPr>
              <a:picLocks noChangeAspect="1"/>
            </p:cNvPicPr>
            <p:nvPr/>
          </p:nvPicPr>
          <p:blipFill>
            <a:blip r:embed="rId3"/>
            <a:srcRect r="49352"/>
            <a:stretch>
              <a:fillRect/>
            </a:stretch>
          </p:blipFill>
          <p:spPr>
            <a:xfrm>
              <a:off x="9693" y="2907"/>
              <a:ext cx="4099" cy="3699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85" name="直接箭头连接符 60"/>
            <p:cNvCxnSpPr/>
            <p:nvPr/>
          </p:nvCxnSpPr>
          <p:spPr>
            <a:xfrm>
              <a:off x="11084" y="4095"/>
              <a:ext cx="0" cy="1435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triangle" w="lg" len="lg"/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319" name="文本框 85"/>
            <p:cNvSpPr txBox="1"/>
            <p:nvPr/>
          </p:nvSpPr>
          <p:spPr>
            <a:xfrm>
              <a:off x="11119" y="4275"/>
              <a:ext cx="1560" cy="105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>
                <a:lnSpc>
                  <a:spcPct val="150000"/>
                </a:lnSpc>
              </a:pPr>
              <a:r>
                <a:rPr lang="en-US" altLang="zh-CN" sz="7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Reserved</a:t>
              </a:r>
              <a:endParaRPr lang="en-US" altLang="zh-CN" sz="7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7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Used</a:t>
              </a:r>
              <a:endParaRPr lang="en-US" altLang="zh-CN" sz="7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7" name="直接连接符 64"/>
            <p:cNvCxnSpPr/>
            <p:nvPr/>
          </p:nvCxnSpPr>
          <p:spPr>
            <a:xfrm>
              <a:off x="11522" y="4873"/>
              <a:ext cx="735" cy="0"/>
            </a:xfrm>
            <a:prstGeom prst="line">
              <a:avLst/>
            </a:prstGeom>
            <a:ln w="22225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321" name="文本框 87"/>
            <p:cNvSpPr txBox="1">
              <a:spLocks noRot="1" noChangeAspect="1" noEditPoints="1" noTextEdit="1"/>
            </p:cNvSpPr>
            <p:nvPr/>
          </p:nvSpPr>
          <p:spPr>
            <a:xfrm>
              <a:off x="11698" y="4345"/>
              <a:ext cx="2066" cy="832"/>
            </a:xfrm>
            <a:prstGeom prst="rect">
              <a:avLst/>
            </a:prstGeom>
            <a:blipFill rotWithShape="0">
              <a:blip r:embed="rId4"/>
            </a:blipFill>
            <a:ln w="9525">
              <a:noFill/>
            </a:ln>
          </p:spPr>
          <p:txBody>
            <a:bodyPr wrap="none" lIns="0" tIns="0" rIns="0" bIns="0" anchor="t" anchorCtr="0">
              <a:noAutofit/>
            </a:bodyPr>
            <a:p>
              <a:pPr algn="r" eaLnBrk="0" hangingPunct="0"/>
              <a:endParaRPr lang="zh-CN" altLang="zh-CN" sz="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322" name="文本框 88"/>
            <p:cNvSpPr txBox="1"/>
            <p:nvPr/>
          </p:nvSpPr>
          <p:spPr>
            <a:xfrm>
              <a:off x="9353" y="6547"/>
              <a:ext cx="6099" cy="58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[﻿3] Delimitrou</a:t>
              </a:r>
              <a:r>
                <a:rPr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</a:t>
              </a:r>
              <a:r>
                <a:rPr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and</a:t>
              </a:r>
              <a:r>
                <a:rPr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</a:t>
              </a:r>
              <a:r>
                <a:rPr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Kozyrakis,</a:t>
              </a:r>
              <a:r>
                <a:rPr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</a:t>
              </a:r>
              <a:r>
                <a:rPr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2014</a:t>
              </a:r>
              <a:endPara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13323" name="矩形 1"/>
          <p:cNvSpPr/>
          <p:nvPr/>
        </p:nvSpPr>
        <p:spPr>
          <a:xfrm>
            <a:off x="911225" y="6470650"/>
            <a:ext cx="10225088" cy="27559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[2] Serverless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冷启动优化方案洞察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杨亚南，张平等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https://wiki.huawei.com/domains/7035/wiki/8/WIKI20230321895596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175" y="4711700"/>
            <a:ext cx="5678805" cy="1431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25" name="矩形 5"/>
          <p:cNvSpPr/>
          <p:nvPr/>
        </p:nvSpPr>
        <p:spPr>
          <a:xfrm>
            <a:off x="983615" y="6205538"/>
            <a:ext cx="8699500" cy="2762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徐志伟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王一帆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赵永威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李春典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 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算礼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探索计算系统的可分析抽象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[J].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计算机研究与发展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2020, 57(5): 897-905.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108"/>
          <p:cNvSpPr txBox="1"/>
          <p:nvPr>
            <p:custDataLst>
              <p:tags r:id="rId6"/>
            </p:custDataLst>
          </p:nvPr>
        </p:nvSpPr>
        <p:spPr>
          <a:xfrm>
            <a:off x="49848" y="187200"/>
            <a:ext cx="9698037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研究学习和解决计算机系统领域问题的总结和感悟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55" name="文本框 107"/>
          <p:cNvSpPr txBox="1"/>
          <p:nvPr>
            <p:custDataLst>
              <p:tags r:id="rId7"/>
            </p:custDataLst>
          </p:nvPr>
        </p:nvSpPr>
        <p:spPr>
          <a:xfrm>
            <a:off x="99060" y="908685"/>
            <a:ext cx="1044321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0" marR="0" lvl="0" indent="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— </a:t>
            </a:r>
            <a:r>
              <a:rPr lang="zh-CN" altLang="en-US" b="1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由算术，算法再到算礼</a:t>
            </a:r>
            <a:r>
              <a:rPr lang="en-US" altLang="zh-CN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[1]</a:t>
            </a:r>
            <a:r>
              <a:rPr lang="zh-CN" altLang="en-US" b="1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的思考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6" name="文本框 107"/>
          <p:cNvSpPr txBox="1"/>
          <p:nvPr>
            <p:custDataLst>
              <p:tags r:id="rId8"/>
            </p:custDataLst>
          </p:nvPr>
        </p:nvSpPr>
        <p:spPr>
          <a:xfrm>
            <a:off x="10448290" y="4467225"/>
            <a:ext cx="164211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l"/>
            <a:r>
              <a:rPr 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计算机系统知识图谱</a:t>
            </a:r>
            <a:endParaRPr lang="zh-CN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algn="l"/>
            <a:r>
              <a:rPr lang="en-US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 · </a:t>
            </a: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基础知识</a:t>
            </a:r>
            <a:r>
              <a:rPr lang="en-US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</a:t>
            </a:r>
            <a:endParaRPr lang="en-US" altLang="zh-CN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algn="l"/>
            <a:r>
              <a:rPr lang="en-US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 · </a:t>
            </a: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软件技术</a:t>
            </a:r>
            <a:endParaRPr lang="zh-CN" altLang="en-US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algn="l"/>
            <a:r>
              <a:rPr lang="en-US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 · </a:t>
            </a: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硬件技术</a:t>
            </a:r>
            <a:endParaRPr lang="zh-CN" altLang="en-US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algn="l"/>
            <a:r>
              <a:rPr lang="en-US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 · </a:t>
            </a: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新型场景技术等</a:t>
            </a:r>
            <a:endParaRPr lang="zh-CN" altLang="en-US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15BE46-C10A-41B7-8207-D68D04A8AE2B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6" name="文本框 8"/>
          <p:cNvSpPr txBox="1"/>
          <p:nvPr>
            <p:custDataLst>
              <p:tags r:id="rId1"/>
            </p:custDataLst>
          </p:nvPr>
        </p:nvSpPr>
        <p:spPr>
          <a:xfrm>
            <a:off x="1894205" y="1772920"/>
            <a:ext cx="8403590" cy="24003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谢谢观看，欢迎指正！</a:t>
            </a:r>
            <a:endParaRPr lang="zh-CN" sz="4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文本框 108"/>
          <p:cNvSpPr txBox="1"/>
          <p:nvPr/>
        </p:nvSpPr>
        <p:spPr>
          <a:xfrm>
            <a:off x="50400" y="187200"/>
            <a:ext cx="10664825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l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Flame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：探索中心式缓存系统改善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Serverless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冷启动问题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5363" name="内容占位符 5"/>
          <p:cNvSpPr>
            <a:spLocks noGrp="1"/>
          </p:cNvSpPr>
          <p:nvPr/>
        </p:nvSpPr>
        <p:spPr>
          <a:xfrm>
            <a:off x="768350" y="2060575"/>
            <a:ext cx="5573713" cy="12700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>
              <a:lnSpc>
                <a:spcPct val="130000"/>
              </a:lnSpc>
              <a:spcBef>
                <a:spcPct val="20000"/>
              </a:spcBef>
              <a:buChar char="•"/>
            </a:pP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SDN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控制器思想设计中心式函数缓存方案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1" hangingPunct="1">
              <a:lnSpc>
                <a:spcPct val="130000"/>
              </a:lnSpc>
              <a:spcBef>
                <a:spcPct val="20000"/>
              </a:spcBef>
              <a:buChar char="–"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全局热点函数检测与可区分缓存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减少缓存使用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1" hangingPunct="1">
              <a:lnSpc>
                <a:spcPct val="130000"/>
              </a:lnSpc>
              <a:spcBef>
                <a:spcPct val="20000"/>
              </a:spcBef>
              <a:buChar char="–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中心式缓存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热点感知调度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进一步降低冷启动率</a:t>
            </a:r>
            <a:endParaRPr lang="zh-CN" altLang="en-US" sz="1600" u="sng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4" name="文本框 10"/>
          <p:cNvSpPr txBox="1"/>
          <p:nvPr/>
        </p:nvSpPr>
        <p:spPr>
          <a:xfrm>
            <a:off x="6877050" y="6237923"/>
            <a:ext cx="4327525" cy="2762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在降低函数计算系统冷启动率的同时，大幅减少缓存资源使用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5" name="文本框 11"/>
          <p:cNvSpPr txBox="1"/>
          <p:nvPr/>
        </p:nvSpPr>
        <p:spPr>
          <a:xfrm>
            <a:off x="1431925" y="6237923"/>
            <a:ext cx="3587750" cy="2762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中心式实例缓存管理系统设计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5366" name="文本框 12"/>
          <p:cNvSpPr txBox="1"/>
          <p:nvPr/>
        </p:nvSpPr>
        <p:spPr>
          <a:xfrm>
            <a:off x="7921625" y="3141663"/>
            <a:ext cx="3151188" cy="2762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分散式缓存与中心化缓存对比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367" name="组合 6"/>
          <p:cNvGrpSpPr/>
          <p:nvPr/>
        </p:nvGrpSpPr>
        <p:grpSpPr>
          <a:xfrm>
            <a:off x="6545263" y="1109663"/>
            <a:ext cx="4875212" cy="2024062"/>
            <a:chOff x="2574" y="5740"/>
            <a:chExt cx="11615" cy="4521"/>
          </a:xfrm>
        </p:grpSpPr>
        <p:pic>
          <p:nvPicPr>
            <p:cNvPr id="15368" name="图片 9"/>
            <p:cNvPicPr>
              <a:picLocks noChangeAspect="1"/>
            </p:cNvPicPr>
            <p:nvPr/>
          </p:nvPicPr>
          <p:blipFill>
            <a:blip r:embed="rId1"/>
            <a:srcRect r="47107"/>
            <a:stretch>
              <a:fillRect/>
            </a:stretch>
          </p:blipFill>
          <p:spPr>
            <a:xfrm>
              <a:off x="2574" y="5740"/>
              <a:ext cx="6080" cy="452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5369" name="图片 13"/>
            <p:cNvPicPr>
              <a:picLocks noChangeAspect="1"/>
            </p:cNvPicPr>
            <p:nvPr/>
          </p:nvPicPr>
          <p:blipFill>
            <a:blip r:embed="rId1"/>
            <a:srcRect l="53867"/>
            <a:stretch>
              <a:fillRect/>
            </a:stretch>
          </p:blipFill>
          <p:spPr>
            <a:xfrm>
              <a:off x="8886" y="5740"/>
              <a:ext cx="5303" cy="4521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15370" name="图片 4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588" y="3417888"/>
            <a:ext cx="4343400" cy="2698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71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3710" y="4821555"/>
            <a:ext cx="4333240" cy="1484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72" name="图片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1475" y="3495675"/>
            <a:ext cx="4410075" cy="1295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73" name="文本框 1"/>
          <p:cNvSpPr txBox="1"/>
          <p:nvPr/>
        </p:nvSpPr>
        <p:spPr>
          <a:xfrm>
            <a:off x="690563" y="6524625"/>
            <a:ext cx="10812462" cy="2952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Yanan Yang, Laiping Zhao,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etc.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Flame: A Centralized Cache Controller for Serverless Computing. ASPLOS 202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3.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（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CCF-A类会议在投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）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6" name="动作按钮: 转到开头 15">
            <a:hlinkClick r:id="rId6" tooltip="" action="ppaction://hlinksldjump" highlightClick="1"/>
          </p:cNvPr>
          <p:cNvSpPr/>
          <p:nvPr/>
        </p:nvSpPr>
        <p:spPr>
          <a:xfrm>
            <a:off x="11431588" y="6232525"/>
            <a:ext cx="292100" cy="217488"/>
          </a:xfrm>
          <a:prstGeom prst="actionButtonBeginning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内容占位符 5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766800" y="910800"/>
            <a:ext cx="5573713" cy="12700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>
              <a:lnSpc>
                <a:spcPct val="130000"/>
              </a:lnSpc>
              <a:spcBef>
                <a:spcPct val="20000"/>
              </a:spcBef>
              <a:buChar char="•"/>
            </a:pPr>
            <a:r>
              <a:rPr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无状态、高度弹性设计导致函数冷启动问题</a:t>
            </a:r>
            <a:endParaRPr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1" hangingPunct="1">
              <a:lnSpc>
                <a:spcPct val="130000"/>
              </a:lnSpc>
              <a:spcBef>
                <a:spcPct val="20000"/>
              </a:spcBef>
              <a:buChar char="–"/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通过启动加速和函数缓存降低冷启动开销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1" hangingPunct="1">
              <a:lnSpc>
                <a:spcPct val="130000"/>
              </a:lnSpc>
              <a:spcBef>
                <a:spcPct val="20000"/>
              </a:spcBef>
              <a:buChar char="–"/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分散式实例缓存方案性能有限 </a:t>
            </a:r>
            <a:r>
              <a:rPr lang="zh-CN" altLang="en-US" sz="1600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 tooltip="" action="ppaction://hlinksldjump"/>
              </a:rPr>
              <a:t>热点竞争与缓存冗余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385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r="32755"/>
          <a:stretch>
            <a:fillRect/>
          </a:stretch>
        </p:blipFill>
        <p:spPr>
          <a:xfrm>
            <a:off x="7824788" y="1052513"/>
            <a:ext cx="3321050" cy="2452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86" name="图片 4">
            <a:hlinkClick r:id="rId3" tooltip="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688" y="3978910"/>
            <a:ext cx="5253037" cy="23891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387" name="文本框 108"/>
          <p:cNvSpPr txBox="1"/>
          <p:nvPr/>
        </p:nvSpPr>
        <p:spPr>
          <a:xfrm>
            <a:off x="50400" y="187200"/>
            <a:ext cx="10183813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lvl="0" algn="l">
              <a:buClrTx/>
              <a:buSzTx/>
              <a:buFontTx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SDCBench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：面向软件定义云场景的混部负载基准评测程序集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6389" name="内容占位符 5"/>
          <p:cNvSpPr>
            <a:spLocks noGrp="1"/>
          </p:cNvSpPr>
          <p:nvPr/>
        </p:nvSpPr>
        <p:spPr>
          <a:xfrm>
            <a:off x="768350" y="2346960"/>
            <a:ext cx="6469380" cy="1619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>
              <a:lnSpc>
                <a:spcPct val="130000"/>
              </a:lnSpc>
              <a:spcBef>
                <a:spcPct val="20000"/>
              </a:spcBef>
              <a:buChar char="•"/>
            </a:pP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面向用户体验的可用性度量</a:t>
            </a:r>
            <a:endParaRPr lang="zh-CN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1" hangingPunct="1">
              <a:lnSpc>
                <a:spcPct val="130000"/>
              </a:lnSpc>
              <a:spcBef>
                <a:spcPct val="20000"/>
              </a:spcBef>
              <a:buChar char="–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用户体验可用性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 tooltip="" action="ppaction://hlinksldjump"/>
              </a:rPr>
              <a:t>服务可访问+用户体验达到要求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1" hangingPunct="1">
              <a:lnSpc>
                <a:spcPct val="130000"/>
              </a:lnSpc>
              <a:spcBef>
                <a:spcPct val="20000"/>
              </a:spcBef>
              <a:buChar char="–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资源使用效率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衡量以多少资源利用率的代价获得尾延迟性能</a:t>
            </a:r>
            <a:endParaRPr lang="zh-CN" altLang="en-US" sz="1600" u="sng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1" hangingPunct="1">
              <a:lnSpc>
                <a:spcPct val="130000"/>
              </a:lnSpc>
              <a:spcBef>
                <a:spcPct val="20000"/>
              </a:spcBef>
              <a:buChar char="–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应用性能熵 </a:t>
            </a:r>
            <a:r>
              <a:rPr lang="zh-CN" altLang="en-US" sz="1600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衡量应用在系统中的服务质量不确定性</a:t>
            </a:r>
            <a:endParaRPr lang="zh-CN" altLang="en-US" sz="1600" u="sng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390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0825" y="3873500"/>
            <a:ext cx="4768850" cy="24018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391" name="文本框 10"/>
          <p:cNvSpPr txBox="1"/>
          <p:nvPr/>
        </p:nvSpPr>
        <p:spPr>
          <a:xfrm>
            <a:off x="8256588" y="6275388"/>
            <a:ext cx="2016125" cy="2762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SDCBench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基准程序集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92" name="文本框 11"/>
          <p:cNvSpPr txBox="1"/>
          <p:nvPr/>
        </p:nvSpPr>
        <p:spPr>
          <a:xfrm>
            <a:off x="2424113" y="6309043"/>
            <a:ext cx="2366962" cy="2762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SDCBench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基准程序覆盖范围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93" name="文本框 12"/>
          <p:cNvSpPr txBox="1"/>
          <p:nvPr/>
        </p:nvSpPr>
        <p:spPr>
          <a:xfrm>
            <a:off x="8686800" y="3494088"/>
            <a:ext cx="2366963" cy="2762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SDCBench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评测套件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94" name="文本框 1"/>
          <p:cNvSpPr txBox="1"/>
          <p:nvPr/>
        </p:nvSpPr>
        <p:spPr>
          <a:xfrm>
            <a:off x="474663" y="6524625"/>
            <a:ext cx="11347450" cy="2603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Yanan Yang, 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etc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SDCBench: A Benchmark Suite for Workload Colocation and Evaluation in Datacenters. Intelligent Computing, 2022: 9810691, 2022.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1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Intelligent Computing</a:t>
            </a:r>
            <a:r>
              <a:rPr lang="zh-CN" altLang="en-US" sz="1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专刊特邀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动作按钮: 转到开头 13">
            <a:hlinkClick r:id="rId7" tooltip="" action="ppaction://hlinksldjump" highlightClick="1"/>
          </p:cNvPr>
          <p:cNvSpPr/>
          <p:nvPr/>
        </p:nvSpPr>
        <p:spPr>
          <a:xfrm>
            <a:off x="11431588" y="6232525"/>
            <a:ext cx="292100" cy="217488"/>
          </a:xfrm>
          <a:prstGeom prst="actionButtonBeginning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内容占位符 5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766800" y="910800"/>
            <a:ext cx="6469380" cy="1619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>
              <a:lnSpc>
                <a:spcPct val="130000"/>
              </a:lnSpc>
              <a:spcBef>
                <a:spcPct val="20000"/>
              </a:spcBef>
              <a:buChar char="•"/>
            </a:pP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应用覆盖云计算主要场景（51个应用）</a:t>
            </a:r>
            <a:endParaRPr lang="zh-CN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1" hangingPunct="1">
              <a:lnSpc>
                <a:spcPct val="130000"/>
              </a:lnSpc>
              <a:spcBef>
                <a:spcPct val="20000"/>
              </a:spcBef>
              <a:buChar char="–"/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19种在线服务：电商、搜索、数据库、人工智能等7个领域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1" hangingPunct="1">
              <a:lnSpc>
                <a:spcPct val="130000"/>
              </a:lnSpc>
              <a:spcBef>
                <a:spcPct val="20000"/>
              </a:spcBef>
              <a:buChar char="–"/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32种离线作业：大数据处理、机器学习、科学计算等6个领域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1" hangingPunct="1">
              <a:lnSpc>
                <a:spcPct val="130000"/>
              </a:lnSpc>
              <a:spcBef>
                <a:spcPct val="20000"/>
              </a:spcBef>
              <a:buChar char="–"/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聚类筛选得到16种基准应用（6种在线服务+10种离线应用）</a:t>
            </a:r>
            <a:endParaRPr lang="zh-CN" altLang="en-US" sz="1600" u="sng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文本框 108"/>
          <p:cNvSpPr txBox="1"/>
          <p:nvPr/>
        </p:nvSpPr>
        <p:spPr>
          <a:xfrm>
            <a:off x="50400" y="187200"/>
            <a:ext cx="10664825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lvl="0" algn="l">
              <a:buClrTx/>
              <a:buSzTx/>
              <a:buFontTx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INFless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：面向推理专用的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Serverless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高吞吐计算系统设计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7411" name="内容占位符 5"/>
          <p:cNvSpPr>
            <a:spLocks noGrp="1"/>
          </p:cNvSpPr>
          <p:nvPr/>
        </p:nvSpPr>
        <p:spPr>
          <a:xfrm>
            <a:off x="768350" y="2060575"/>
            <a:ext cx="5573713" cy="12700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>
              <a:lnSpc>
                <a:spcPct val="130000"/>
              </a:lnSpc>
              <a:spcBef>
                <a:spcPct val="20000"/>
              </a:spcBef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支持异构算力的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Serverless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1" hangingPunct="1">
              <a:lnSpc>
                <a:spcPct val="130000"/>
              </a:lnSpc>
              <a:spcBef>
                <a:spcPct val="20000"/>
              </a:spcBef>
              <a:buChar char="–"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CPU-GPU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异构算力支持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细粒度协同分配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1" hangingPunct="1">
              <a:lnSpc>
                <a:spcPct val="130000"/>
              </a:lnSpc>
              <a:spcBef>
                <a:spcPct val="20000"/>
              </a:spcBef>
              <a:buChar char="–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批处理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非一致性扩缩容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最大化单位资源效益</a:t>
            </a:r>
            <a:endParaRPr lang="zh-CN" altLang="en-US" sz="1600" u="sng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2" name="文本框 10"/>
          <p:cNvSpPr txBox="1"/>
          <p:nvPr/>
        </p:nvSpPr>
        <p:spPr>
          <a:xfrm>
            <a:off x="7092950" y="6165850"/>
            <a:ext cx="3992563" cy="2762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保障端到端推理延迟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SLO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的同时，大幅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改善系统吞吐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3" name="文本框 11"/>
          <p:cNvSpPr txBox="1"/>
          <p:nvPr/>
        </p:nvSpPr>
        <p:spPr>
          <a:xfrm>
            <a:off x="1431925" y="6165850"/>
            <a:ext cx="3587750" cy="2762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异构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Serverless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推理框架系统设计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7414" name="文本框 12"/>
          <p:cNvSpPr txBox="1"/>
          <p:nvPr/>
        </p:nvSpPr>
        <p:spPr>
          <a:xfrm>
            <a:off x="7716838" y="3141663"/>
            <a:ext cx="3211512" cy="2762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原生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Serverless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推理系统设计的优势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415" name="图片 2"/>
          <p:cNvPicPr>
            <a:picLocks noChangeAspect="1"/>
          </p:cNvPicPr>
          <p:nvPr/>
        </p:nvPicPr>
        <p:blipFill>
          <a:blip r:embed="rId1"/>
          <a:srcRect b="8501"/>
          <a:stretch>
            <a:fillRect/>
          </a:stretch>
        </p:blipFill>
        <p:spPr>
          <a:xfrm>
            <a:off x="1055688" y="3359150"/>
            <a:ext cx="4818062" cy="2767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6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959600" y="1123950"/>
            <a:ext cx="4430713" cy="20113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700" y="3478213"/>
            <a:ext cx="4395788" cy="12842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8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6088" y="4797425"/>
            <a:ext cx="4271962" cy="1333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9" name="文本框 1"/>
          <p:cNvSpPr txBox="1"/>
          <p:nvPr/>
        </p:nvSpPr>
        <p:spPr>
          <a:xfrm>
            <a:off x="690563" y="6524625"/>
            <a:ext cx="10812462" cy="2952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Yanan Yang, Laiping Zhao,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etc.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INFless: a native serverless system for low-latency, high-throughput inference. ASPLOS 2022: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768-781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1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CCF-A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动作按钮: 转到开头 13">
            <a:hlinkClick r:id="rId6" tooltip="" action="ppaction://hlinksldjump" highlightClick="1"/>
          </p:cNvPr>
          <p:cNvSpPr/>
          <p:nvPr/>
        </p:nvSpPr>
        <p:spPr>
          <a:xfrm>
            <a:off x="11431588" y="6232525"/>
            <a:ext cx="292100" cy="217488"/>
          </a:xfrm>
          <a:prstGeom prst="actionButtonBeginning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内容占位符 5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766800" y="910800"/>
            <a:ext cx="5573713" cy="12700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>
              <a:lnSpc>
                <a:spcPct val="130000"/>
              </a:lnSpc>
              <a:spcBef>
                <a:spcPct val="20000"/>
              </a:spcBef>
              <a:buChar char="•"/>
            </a:pPr>
            <a:r>
              <a:rPr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现有Serverless系统算力受限难以满足推理需求</a:t>
            </a:r>
            <a:endParaRPr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1" hangingPunct="1">
              <a:lnSpc>
                <a:spcPct val="130000"/>
              </a:lnSpc>
              <a:spcBef>
                <a:spcPct val="20000"/>
              </a:spcBef>
              <a:buChar char="–"/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CPU-内存算力有限 </a:t>
            </a:r>
            <a:r>
              <a:rPr lang="zh-CN" altLang="en-US" sz="1600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推理模型高延时问题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1" hangingPunct="1">
              <a:lnSpc>
                <a:spcPct val="130000"/>
              </a:lnSpc>
              <a:spcBef>
                <a:spcPct val="20000"/>
              </a:spcBef>
              <a:buChar char="–"/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scale-per-request扩缩容 </a:t>
            </a:r>
            <a:r>
              <a:rPr lang="zh-CN" altLang="en-US" sz="1600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函数推理吞吐效率低下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文本框 108"/>
          <p:cNvSpPr txBox="1"/>
          <p:nvPr/>
        </p:nvSpPr>
        <p:spPr>
          <a:xfrm>
            <a:off x="50400" y="187200"/>
            <a:ext cx="10664825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lvl="0" algn="l">
              <a:buClrTx/>
              <a:buSzTx/>
              <a:buFontTx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Gsight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：云场景灰度干扰下的应用性能刻画、预测及干扰感知调度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8435" name="内容占位符 5"/>
          <p:cNvSpPr>
            <a:spLocks noGrp="1"/>
          </p:cNvSpPr>
          <p:nvPr/>
        </p:nvSpPr>
        <p:spPr>
          <a:xfrm>
            <a:off x="768350" y="2060575"/>
            <a:ext cx="6469063" cy="12700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>
              <a:lnSpc>
                <a:spcPct val="130000"/>
              </a:lnSpc>
              <a:spcBef>
                <a:spcPct val="20000"/>
              </a:spcBef>
              <a:buChar char="•"/>
            </a:pP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灰度干扰的特征</a:t>
            </a:r>
            <a:endParaRPr lang="zh-CN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1" hangingPunct="1">
              <a:lnSpc>
                <a:spcPct val="130000"/>
              </a:lnSpc>
              <a:spcBef>
                <a:spcPct val="20000"/>
              </a:spcBef>
              <a:buChar char="–"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局部位置可变：</a:t>
            </a:r>
            <a:r>
              <a:rPr lang="zh-CN" altLang="en-US" sz="1600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局部服务组件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上形成干扰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1" hangingPunct="1">
              <a:lnSpc>
                <a:spcPct val="130000"/>
              </a:lnSpc>
              <a:spcBef>
                <a:spcPct val="20000"/>
              </a:spcBef>
              <a:buChar char="–"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局部时机可变：</a:t>
            </a:r>
            <a:r>
              <a:rPr lang="zh-CN" altLang="en-US" sz="1600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局部时间段内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不同phase重叠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1" hangingPunct="1">
              <a:lnSpc>
                <a:spcPct val="130000"/>
              </a:lnSpc>
              <a:spcBef>
                <a:spcPct val="20000"/>
              </a:spcBef>
              <a:buChar char="–"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以上二者叠加，干扰强度相对弱，但</a:t>
            </a:r>
            <a:r>
              <a:rPr lang="zh-CN" altLang="en-US" sz="1600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波动区间大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36" name="文本框 10"/>
          <p:cNvSpPr txBox="1"/>
          <p:nvPr/>
        </p:nvSpPr>
        <p:spPr>
          <a:xfrm>
            <a:off x="7751763" y="6165850"/>
            <a:ext cx="3040062" cy="2762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相比传统预测方法更好的干扰预测效果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37" name="文本框 11"/>
          <p:cNvSpPr txBox="1"/>
          <p:nvPr/>
        </p:nvSpPr>
        <p:spPr>
          <a:xfrm>
            <a:off x="1431925" y="6165850"/>
            <a:ext cx="3587750" cy="2762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灰色干扰时间、空间编码的机器学习预测模型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38" name="文本框 12"/>
          <p:cNvSpPr txBox="1"/>
          <p:nvPr/>
        </p:nvSpPr>
        <p:spPr>
          <a:xfrm>
            <a:off x="8183563" y="3357563"/>
            <a:ext cx="2366962" cy="27463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灰度干扰示意图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439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4563" y="1411288"/>
            <a:ext cx="5407025" cy="1965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40" name="图片 2">
            <a:hlinkClick r:id="rId2" tooltip="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3684588"/>
            <a:ext cx="5645150" cy="2473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41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680" y="4350385"/>
            <a:ext cx="5160645" cy="17202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42" name="文本框 2"/>
          <p:cNvSpPr txBox="1"/>
          <p:nvPr/>
        </p:nvSpPr>
        <p:spPr>
          <a:xfrm>
            <a:off x="563563" y="6524625"/>
            <a:ext cx="11406187" cy="2952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Laiping Zhao, Yanan Yang,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etc.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Understanding, predicting and scheduling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serverless workloads under partial interference. SC 2021: 22:1-22:15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CCF-A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2" name="动作按钮: 转到开头 11">
            <a:hlinkClick r:id="rId5" tooltip="" action="ppaction://hlinksldjump" highlightClick="1"/>
          </p:cNvPr>
          <p:cNvSpPr/>
          <p:nvPr/>
        </p:nvSpPr>
        <p:spPr>
          <a:xfrm>
            <a:off x="11431588" y="6232525"/>
            <a:ext cx="292100" cy="217488"/>
          </a:xfrm>
          <a:prstGeom prst="actionButtonBeginning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内容占位符 5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766800" y="910800"/>
            <a:ext cx="6469063" cy="12700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>
              <a:lnSpc>
                <a:spcPct val="130000"/>
              </a:lnSpc>
              <a:spcBef>
                <a:spcPct val="20000"/>
              </a:spcBef>
              <a:buChar char="•"/>
            </a:pP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云场景下灰度干扰很常见</a:t>
            </a:r>
            <a:endParaRPr lang="zh-CN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1" hangingPunct="1">
              <a:lnSpc>
                <a:spcPct val="130000"/>
              </a:lnSpc>
              <a:spcBef>
                <a:spcPct val="20000"/>
              </a:spcBef>
              <a:buChar char="–"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随组件函数化、系统规模化而增加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1" hangingPunct="1">
              <a:lnSpc>
                <a:spcPct val="130000"/>
              </a:lnSpc>
              <a:spcBef>
                <a:spcPct val="20000"/>
              </a:spcBef>
              <a:buChar char="–"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远多于黑色干扰，广泛存在于云端系统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1365" cy="895350"/>
          </a:xfrm>
        </p:spPr>
        <p:txBody>
          <a:bodyPr vert="horz" wrap="square" lIns="91440" tIns="45720" rIns="91440" bIns="45720" anchor="ctr" anchorCtr="0"/>
          <a:p>
            <a:pPr algn="ctr" eaLnBrk="1" hangingPunct="1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个人简介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2" name="内容占位符 2"/>
          <p:cNvSpPr>
            <a:spLocks noGrp="1"/>
          </p:cNvSpPr>
          <p:nvPr>
            <p:ph idx="1"/>
          </p:nvPr>
        </p:nvSpPr>
        <p:spPr>
          <a:xfrm>
            <a:off x="263525" y="980440"/>
            <a:ext cx="11350625" cy="5962650"/>
          </a:xfrm>
        </p:spPr>
        <p:txBody>
          <a:bodyPr vert="horz" wrap="square" lIns="91440" tIns="45720" rIns="91440" bIns="45720" anchor="t" anchorCtr="0"/>
          <a:p>
            <a:pPr eaLnBrk="1" hangingPunct="1">
              <a:spcBef>
                <a:spcPts val="6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杨亚南 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80000"/>
              </a:lnSpc>
              <a:spcBef>
                <a:spcPts val="600"/>
              </a:spcBef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性别：男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出生年月：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1995/07    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联系方式：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18712760371    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电子邮箱：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ynyang@tju.edu.cn 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80000"/>
              </a:lnSpc>
              <a:spcBef>
                <a:spcPts val="600"/>
              </a:spcBef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教育与实践经历：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eaLnBrk="1" hangingPunct="1">
              <a:lnSpc>
                <a:spcPct val="80000"/>
              </a:lnSpc>
              <a:spcBef>
                <a:spcPts val="600"/>
              </a:spcBef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天津大学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2019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级计算机应用技术方向博士生，Serverless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龙蜥社区成员。2022年12月通过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华为勇敢星实习生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计划，在P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aaS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算法创新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marL="914400" lvl="2" indent="0" eaLnBrk="1" hangingPunct="1">
              <a:lnSpc>
                <a:spcPct val="80000"/>
              </a:lnSpc>
              <a:spcBef>
                <a:spcPts val="600"/>
              </a:spcBef>
              <a:buNone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    Lab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实习期间，负责函数计算冷启动问题研究并进行落地。目前也是实验室国产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Serverless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数值计算平台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“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天演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”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系统的主要参与者。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1" eaLnBrk="1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研究方向：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2" eaLnBrk="1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主要研究方向为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低熵云计算与</a:t>
            </a:r>
            <a:r>
              <a:rPr lang="en-US" altLang="zh-CN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Serverless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计算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。具体包括云应用干扰刻画、基准程序集设计以及数据中心混部控制；在函数计算方面，研究高吞吐异构计算资源管理及系统构建、冷启动优化等问题。其他方向还涉及云调度算法、云仿真软件设计等。近三年作为第一作者或学生一作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Eurosys, SC, ASLPLOS, ATC, TPDS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Intelligence Computing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等计算机系统领域国际会议或期刊上发表多项研究成果，同时申请多项技术发明专利。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1" eaLnBrk="1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参与课题：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2" eaLnBrk="1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本科期间负责过多项实验室横向课题的开发及维护工作，累积开发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维护代码量超 80000 行，整理编写文档 7 万余字。硕博期间作为技术骨干参与国家重点研发计划“云计算与大数据”专项《软件定义的云计算基础理论与方法》，主导负责基准评测程序集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SDCBench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设计以及原型系统验证工作，并顺利结题。目前正参与“先进计算与系统软件”专项《服务器无感知计算系统软件关键技术》，承担异构计算资源管理方面相关研究。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spcBef>
                <a:spcPts val="600"/>
              </a:spcBef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近三年部分学术成果：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pic>
        <p:nvPicPr>
          <p:cNvPr id="5123" name="图片 6" descr="932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14318" y="1051878"/>
            <a:ext cx="928687" cy="13160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1181100" y="4367530"/>
            <a:ext cx="10177145" cy="232156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marL="171450" marR="0" indent="-171450" defTabSz="914400">
              <a:lnSpc>
                <a:spcPct val="11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Yanan Yang, Laiping Zhao,</a:t>
            </a:r>
            <a:r>
              <a:rPr 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etc.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  <a:hlinkClick r:id="rId2" tooltip="" action="ppaction://hlinksldjump"/>
              </a:rPr>
              <a:t>Flame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 A Centralized Cache Controller for Serverless Computing. ASPLOS 202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3.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一作</a:t>
            </a:r>
            <a:r>
              <a:rPr lang="en-US" altLang="zh-CN" sz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 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CCF-A类会议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kumimoji="0" lang="zh-CN" altLang="en-US" sz="1200" kern="1200" cap="none" spc="0" normalizeH="0" baseline="0" noProof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171450" marR="0" indent="-171450" defTabSz="914400">
              <a:lnSpc>
                <a:spcPct val="11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Yanan Yang, 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etc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. 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  <a:hlinkClick r:id="rId3" tooltip="" action="ppaction://hlinksldjump"/>
              </a:rPr>
              <a:t>SDCBench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 A Benchmark Suite for Workload Colocation and Evaluation in Datacenters. Intelligent Computing, 2022: 9810691, 2022.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(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一作</a:t>
            </a:r>
            <a:r>
              <a:rPr lang="en-US" altLang="zh-CN" sz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 Science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合作子刊</a:t>
            </a:r>
            <a:r>
              <a:rPr lang="en-US" altLang="zh-CN" sz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Intelligent Computing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特邀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endParaRPr kumimoji="0" lang="zh-CN" altLang="en-US" sz="1200" kern="1200" cap="none" spc="0" normalizeH="0" baseline="0" noProof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1450" marR="0" indent="-171450" defTabSz="914400">
              <a:lnSpc>
                <a:spcPct val="11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Yanan Yang, Laiping Zhao,</a:t>
            </a:r>
            <a:r>
              <a:rPr 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etc.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  <a:hlinkClick r:id="rId4" tooltip="" action="ppaction://hlinksldjump"/>
              </a:rPr>
              <a:t>INFless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 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native serverless system for low-latency, high-throughput inference. ASPLOS 2022: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768-781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.</a:t>
            </a:r>
            <a:endParaRPr kumimoji="0" lang="zh-CN" altLang="en-US" sz="1200" kern="1200" cap="none" spc="0" normalizeH="0" baseline="0" noProof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R="0" defTabSz="914400">
              <a:lnSpc>
                <a:spcPct val="11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一作</a:t>
            </a:r>
            <a:r>
              <a:rPr lang="en-US" altLang="zh-CN" sz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 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CCF-A类会议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kumimoji="0" lang="zh-CN" altLang="en-US" sz="1200" kern="1200" cap="none" spc="0" normalizeH="0" baseline="0" noProof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1450" marR="0" indent="-171450" defTabSz="914400">
              <a:lnSpc>
                <a:spcPct val="11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Laiping Zhao, Yanan Yang, 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etc. 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  <a:hlinkClick r:id="rId5" tooltip="" action="ppaction://hlinksldjump"/>
              </a:rPr>
              <a:t>Gsight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U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nderstanding, predicting and scheduling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serverless workloads under partial interference. SC 2021: 22:1-22:15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.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学生一作</a:t>
            </a:r>
            <a:r>
              <a:rPr lang="en-US" altLang="zh-CN" sz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 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CCF-A</a:t>
            </a:r>
            <a:r>
              <a:rPr lang="en-US" altLang="zh-CN" sz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 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最佳论文奖提名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kumimoji="0" lang="zh-CN" altLang="en-US" sz="1200" kern="1200" cap="none" spc="0" normalizeH="0" baseline="0" noProof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1450" marR="0" indent="-171450" defTabSz="914400">
              <a:lnSpc>
                <a:spcPct val="11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Laiping Zhao, Yanan Yang, 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etc. 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  <a:hlinkClick r:id="rId6" tooltip="" action="ppaction://hlinksldjump"/>
              </a:rPr>
              <a:t>Rhythm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C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omponent-distinguishable workload deployment in datacenters. EuroSys 2020: 19:1-19:17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.</a:t>
            </a:r>
            <a:endParaRPr kumimoji="0" lang="zh-CN" altLang="en-US" sz="1200" kern="1200" cap="none" spc="0" normalizeH="0" baseline="0" noProof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R="0" defTabSz="914400">
              <a:lnSpc>
                <a:spcPct val="11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学生一作</a:t>
            </a:r>
            <a:r>
              <a:rPr lang="en-US" altLang="zh-CN" sz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 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CCF-</a:t>
            </a:r>
            <a:r>
              <a:rPr lang="en-US" altLang="zh-CN" sz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kumimoji="0" lang="zh-CN" altLang="en-US" sz="1200" kern="1200" cap="none" spc="0" normalizeH="0" baseline="0" noProof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1450" marR="0" indent="-171450" defTabSz="914400">
              <a:lnSpc>
                <a:spcPct val="11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Laiping Zhao, Yanan Yang et al. 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  <a:hlinkClick r:id="rId7" tooltip="" action="ppaction://hlinksldjump"/>
              </a:rPr>
              <a:t>HPS+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 Op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timizing 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Geo-Distributed Data Analytics with Coordinated Task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Scheduling and Routing. 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IEEE TPDS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. 31(2): 279-293 (2020)（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学生一作</a:t>
            </a:r>
            <a:r>
              <a:rPr lang="en-US" altLang="zh-CN" sz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 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CCF-A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kumimoji="0" lang="zh-CN" altLang="en-US" sz="1200" kern="1200" cap="none" spc="0" normalizeH="0" baseline="0" noProof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文本框 108"/>
          <p:cNvSpPr txBox="1"/>
          <p:nvPr/>
        </p:nvSpPr>
        <p:spPr>
          <a:xfrm>
            <a:off x="50400" y="187200"/>
            <a:ext cx="10664825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lvl="0" algn="l">
              <a:buClrTx/>
              <a:buSzTx/>
              <a:buFontTx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Rhythm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：云服务组件级可区分的干扰感知控制与负载混部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9459" name="内容占位符 5"/>
          <p:cNvSpPr>
            <a:spLocks noGrp="1"/>
          </p:cNvSpPr>
          <p:nvPr/>
        </p:nvSpPr>
        <p:spPr>
          <a:xfrm>
            <a:off x="768350" y="2060575"/>
            <a:ext cx="5573713" cy="12700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>
              <a:lnSpc>
                <a:spcPct val="130000"/>
              </a:lnSpc>
              <a:spcBef>
                <a:spcPct val="20000"/>
              </a:spcBef>
              <a:buChar char="•"/>
            </a:pP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组件级、细粒度的干扰感知混部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1" hangingPunct="1">
              <a:lnSpc>
                <a:spcPct val="130000"/>
              </a:lnSpc>
              <a:spcBef>
                <a:spcPct val="20000"/>
              </a:spcBef>
              <a:buChar char="–"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服务组件抗干扰不一致性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延迟贡献比例不同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1" hangingPunct="1">
              <a:lnSpc>
                <a:spcPct val="130000"/>
              </a:lnSpc>
              <a:spcBef>
                <a:spcPct val="20000"/>
              </a:spcBef>
              <a:buChar char="–"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少量刻画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运行时反馈控制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进一步改善混部效率</a:t>
            </a:r>
            <a:endParaRPr lang="zh-CN" altLang="en-US" sz="1600" u="sng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60" name="文本框 10"/>
          <p:cNvSpPr txBox="1"/>
          <p:nvPr/>
        </p:nvSpPr>
        <p:spPr>
          <a:xfrm>
            <a:off x="7092950" y="6094413"/>
            <a:ext cx="3992563" cy="2762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保障服务性能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SLO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同时，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进一步改善系统资源使用效率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61" name="文本框 11"/>
          <p:cNvSpPr txBox="1"/>
          <p:nvPr/>
        </p:nvSpPr>
        <p:spPr>
          <a:xfrm>
            <a:off x="1431925" y="6094413"/>
            <a:ext cx="3587750" cy="2762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灰度干扰下组件级混部系统设计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9462" name="文本框 12"/>
          <p:cNvSpPr txBox="1"/>
          <p:nvPr/>
        </p:nvSpPr>
        <p:spPr>
          <a:xfrm>
            <a:off x="7321550" y="3141663"/>
            <a:ext cx="3751263" cy="2762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全刻画方案，反馈控制方案与混合式控制的区别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463" name="图片 8">
            <a:hlinkClick r:id="rId1" tooltip="" action="ppaction://hlinksldjump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88" y="3430588"/>
            <a:ext cx="4614862" cy="2714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64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800" y="3500438"/>
            <a:ext cx="4748213" cy="2625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65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213" y="1052513"/>
            <a:ext cx="4833937" cy="2139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66" name="文本框 1"/>
          <p:cNvSpPr txBox="1"/>
          <p:nvPr/>
        </p:nvSpPr>
        <p:spPr>
          <a:xfrm>
            <a:off x="690563" y="6524625"/>
            <a:ext cx="10812462" cy="2952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Laiping Zhao, Yanan Yang,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etc.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Rhythm: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component-distinguishable workload deployment in datacenters. EuroSys 2020: 19:1-19:17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CCF-</a:t>
            </a:r>
            <a:r>
              <a:rPr lang="en-US" altLang="zh-CN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2" name="动作按钮: 转到开头 11">
            <a:hlinkClick r:id="rId5" tooltip="" action="ppaction://hlinksldjump" highlightClick="1"/>
          </p:cNvPr>
          <p:cNvSpPr/>
          <p:nvPr/>
        </p:nvSpPr>
        <p:spPr>
          <a:xfrm>
            <a:off x="11431588" y="6232525"/>
            <a:ext cx="292100" cy="217488"/>
          </a:xfrm>
          <a:prstGeom prst="actionButtonBeginning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内容占位符 5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766800" y="910800"/>
            <a:ext cx="5573713" cy="12700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>
              <a:lnSpc>
                <a:spcPct val="130000"/>
              </a:lnSpc>
              <a:spcBef>
                <a:spcPct val="20000"/>
              </a:spcBef>
              <a:buChar char="•"/>
            </a:pP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“部分重叠”导致“局部干扰”</a:t>
            </a:r>
            <a:endParaRPr lang="zh-CN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1" hangingPunct="1">
              <a:lnSpc>
                <a:spcPct val="130000"/>
              </a:lnSpc>
              <a:spcBef>
                <a:spcPct val="20000"/>
              </a:spcBef>
              <a:buChar char="–"/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应用运行不同阶段指令不同 </a:t>
            </a:r>
            <a:r>
              <a:rPr lang="zh-CN" altLang="en-US" sz="1600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时间干扰容忍度不同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1" hangingPunct="1">
              <a:lnSpc>
                <a:spcPct val="130000"/>
              </a:lnSpc>
              <a:spcBef>
                <a:spcPct val="20000"/>
              </a:spcBef>
              <a:buChar char="–"/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应用各组件执行的指令不同 </a:t>
            </a:r>
            <a:r>
              <a:rPr lang="zh-CN" altLang="en-US" sz="1600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空间干扰容忍度不同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文本框 108"/>
          <p:cNvSpPr txBox="1"/>
          <p:nvPr/>
        </p:nvSpPr>
        <p:spPr>
          <a:xfrm>
            <a:off x="50400" y="187200"/>
            <a:ext cx="10664825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lvl="0" algn="l">
              <a:buClrTx/>
              <a:buSzTx/>
              <a:buFontTx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HPS+：通过协调任务调度和路由选择优化跨地域分布的数据分析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9459" name="内容占位符 5"/>
          <p:cNvSpPr>
            <a:spLocks noGrp="1"/>
          </p:cNvSpPr>
          <p:nvPr/>
        </p:nvSpPr>
        <p:spPr>
          <a:xfrm>
            <a:off x="768350" y="2060575"/>
            <a:ext cx="5573713" cy="12700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>
              <a:lnSpc>
                <a:spcPct val="130000"/>
              </a:lnSpc>
              <a:spcBef>
                <a:spcPct val="20000"/>
              </a:spcBef>
              <a:buChar char="•"/>
            </a:pP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基于超图分割的问题抽象与快速求解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1" hangingPunct="1">
              <a:lnSpc>
                <a:spcPct val="130000"/>
              </a:lnSpc>
              <a:spcBef>
                <a:spcPct val="20000"/>
              </a:spcBef>
              <a:buChar char="–"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数据依赖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数据中心构建增广超图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1" hangingPunct="1">
              <a:lnSpc>
                <a:spcPct val="130000"/>
              </a:lnSpc>
              <a:spcBef>
                <a:spcPct val="20000"/>
              </a:spcBef>
              <a:buChar char="–"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任务需求优先的网络带宽协调机制</a:t>
            </a:r>
            <a:endParaRPr lang="zh-CN" altLang="en-US" sz="1600" u="sng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60" name="文本框 10"/>
          <p:cNvSpPr txBox="1"/>
          <p:nvPr/>
        </p:nvSpPr>
        <p:spPr>
          <a:xfrm>
            <a:off x="7245350" y="6102033"/>
            <a:ext cx="3992563" cy="27559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保障整体完成时间的约束下，完成任务调度和执行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61" name="文本框 11"/>
          <p:cNvSpPr txBox="1"/>
          <p:nvPr/>
        </p:nvSpPr>
        <p:spPr>
          <a:xfrm>
            <a:off x="1431925" y="6022658"/>
            <a:ext cx="3587750" cy="27559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广域网跨地域分布的任务调度系统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9462" name="文本框 12"/>
          <p:cNvSpPr txBox="1"/>
          <p:nvPr/>
        </p:nvSpPr>
        <p:spPr>
          <a:xfrm>
            <a:off x="7841615" y="3931285"/>
            <a:ext cx="3231515" cy="27559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数据中心、数据依赖和任务之间的关系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66" name="文本框 1"/>
          <p:cNvSpPr txBox="1"/>
          <p:nvPr/>
        </p:nvSpPr>
        <p:spPr>
          <a:xfrm>
            <a:off x="690563" y="6381115"/>
            <a:ext cx="10812462" cy="4965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Laiping Zhao, Yanan Yang,</a:t>
            </a:r>
            <a:r>
              <a:rPr 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etc. </a:t>
            </a:r>
            <a:r>
              <a:rPr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Optimizing Geo-Distributed Data Analytics with Coordinated Task Scheduling and Routing. IEEE Trans. Parallel Distributed Syst. 31(2): 279-293 (2020)</a:t>
            </a:r>
            <a:endParaRPr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动作按钮: 转到开头 11">
            <a:hlinkClick r:id="rId1" tooltip="" action="ppaction://hlinksldjump" highlightClick="1"/>
          </p:cNvPr>
          <p:cNvSpPr/>
          <p:nvPr/>
        </p:nvSpPr>
        <p:spPr>
          <a:xfrm>
            <a:off x="11431588" y="6232525"/>
            <a:ext cx="292100" cy="217488"/>
          </a:xfrm>
          <a:prstGeom prst="actionButtonBeginning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图片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67715" y="3188335"/>
            <a:ext cx="5272405" cy="286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867525" y="1047750"/>
            <a:ext cx="4420870" cy="29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内容占位符 5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767080" y="910800"/>
            <a:ext cx="5573713" cy="12700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>
              <a:lnSpc>
                <a:spcPct val="130000"/>
              </a:lnSpc>
              <a:spcBef>
                <a:spcPct val="20000"/>
              </a:spcBef>
              <a:buChar char="•"/>
            </a:pP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跨地域数据中心调度问题</a:t>
            </a:r>
            <a:endParaRPr lang="zh-CN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1" hangingPunct="1">
              <a:lnSpc>
                <a:spcPct val="130000"/>
              </a:lnSpc>
              <a:spcBef>
                <a:spcPct val="20000"/>
              </a:spcBef>
              <a:buChar char="–"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任务资源约束较多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NP hard</a:t>
            </a:r>
            <a:r>
              <a:rPr lang="zh-CN" altLang="en-US" sz="1600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问题求解空间复杂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1" hangingPunct="1">
              <a:lnSpc>
                <a:spcPct val="130000"/>
              </a:lnSpc>
              <a:spcBef>
                <a:spcPct val="20000"/>
              </a:spcBef>
              <a:buChar char="–"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被忽视的广域网流量瓶颈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整体完成时间不可控</a:t>
            </a:r>
            <a:endParaRPr lang="zh-CN" altLang="en-US" sz="1600" u="sng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图片 4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t="6401" b="12720"/>
          <a:stretch>
            <a:fillRect/>
          </a:stretch>
        </p:blipFill>
        <p:spPr>
          <a:xfrm>
            <a:off x="6544310" y="4223385"/>
            <a:ext cx="4887595" cy="1869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内容占位符 6"/>
          <p:cNvSpPr>
            <a:spLocks noGrp="1"/>
          </p:cNvSpPr>
          <p:nvPr>
            <p:ph idx="1"/>
          </p:nvPr>
        </p:nvSpPr>
        <p:spPr>
          <a:xfrm>
            <a:off x="407988" y="908050"/>
            <a:ext cx="2868612" cy="485775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在线服务聚类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82" name="文本框 13"/>
          <p:cNvSpPr txBox="1"/>
          <p:nvPr/>
        </p:nvSpPr>
        <p:spPr>
          <a:xfrm>
            <a:off x="407988" y="5353050"/>
            <a:ext cx="7227887" cy="30638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上色仅供区分清晰度，绿色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[0,0.2),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黄色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[0.2,0.7),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红色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[0.7,1]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483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988" y="1484313"/>
            <a:ext cx="5849937" cy="2790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4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800" y="1524000"/>
            <a:ext cx="5294313" cy="38115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85" name="文本框 108"/>
          <p:cNvSpPr txBox="1"/>
          <p:nvPr/>
        </p:nvSpPr>
        <p:spPr>
          <a:xfrm>
            <a:off x="50400" y="187200"/>
            <a:ext cx="10183813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附件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0486" name="内容占位符 6"/>
          <p:cNvSpPr/>
          <p:nvPr/>
        </p:nvSpPr>
        <p:spPr>
          <a:xfrm>
            <a:off x="6369050" y="908050"/>
            <a:ext cx="2867025" cy="5461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>
              <a:spcBef>
                <a:spcPct val="20000"/>
              </a:spcBef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离线服务聚类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动作按钮: 转到开头 8">
            <a:hlinkClick r:id="rId3" tooltip="" action="ppaction://hlinksldjump" highlightClick="1"/>
          </p:cNvPr>
          <p:cNvSpPr/>
          <p:nvPr/>
        </p:nvSpPr>
        <p:spPr>
          <a:xfrm>
            <a:off x="11431588" y="6232525"/>
            <a:ext cx="292100" cy="217488"/>
          </a:xfrm>
          <a:prstGeom prst="actionButtonBeginning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1505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088" y="1700213"/>
            <a:ext cx="3979862" cy="31321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06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850" y="1835150"/>
            <a:ext cx="4057650" cy="3187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07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5150" y="1779588"/>
            <a:ext cx="3990975" cy="2974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动作按钮: 转到开头 5">
            <a:hlinkClick r:id="rId4" tooltip="" action="ppaction://hlinksldjump" highlightClick="1"/>
          </p:cNvPr>
          <p:cNvSpPr/>
          <p:nvPr/>
        </p:nvSpPr>
        <p:spPr>
          <a:xfrm>
            <a:off x="11431588" y="6232525"/>
            <a:ext cx="292100" cy="217488"/>
          </a:xfrm>
          <a:prstGeom prst="actionButtonBeginning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485" name="文本框 108"/>
          <p:cNvSpPr txBox="1"/>
          <p:nvPr>
            <p:custDataLst>
              <p:tags r:id="rId5"/>
            </p:custDataLst>
          </p:nvPr>
        </p:nvSpPr>
        <p:spPr>
          <a:xfrm>
            <a:off x="50400" y="187200"/>
            <a:ext cx="10183813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附件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2530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8213" y="1557338"/>
            <a:ext cx="3049587" cy="2289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1" name="文本框 9"/>
          <p:cNvSpPr txBox="1"/>
          <p:nvPr/>
        </p:nvSpPr>
        <p:spPr>
          <a:xfrm>
            <a:off x="407988" y="2205038"/>
            <a:ext cx="1965325" cy="646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Azure trace [ASPLOS’19]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253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538" y="1628775"/>
            <a:ext cx="2990850" cy="23860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动作按钮: 转到开头 5">
            <a:hlinkClick r:id="rId3" tooltip="" action="ppaction://hlinksldjump" highlightClick="1"/>
          </p:cNvPr>
          <p:cNvSpPr/>
          <p:nvPr/>
        </p:nvSpPr>
        <p:spPr>
          <a:xfrm>
            <a:off x="11431588" y="6232525"/>
            <a:ext cx="292100" cy="217488"/>
          </a:xfrm>
          <a:prstGeom prst="actionButtonBeginning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485" name="文本框 108"/>
          <p:cNvSpPr txBox="1"/>
          <p:nvPr>
            <p:custDataLst>
              <p:tags r:id="rId4"/>
            </p:custDataLst>
          </p:nvPr>
        </p:nvSpPr>
        <p:spPr>
          <a:xfrm>
            <a:off x="50400" y="187200"/>
            <a:ext cx="10183813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附件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矩形 6"/>
          <p:cNvSpPr/>
          <p:nvPr/>
        </p:nvSpPr>
        <p:spPr>
          <a:xfrm>
            <a:off x="1501775" y="2287588"/>
            <a:ext cx="2087563" cy="1373188"/>
          </a:xfrm>
          <a:prstGeom prst="rect">
            <a:avLst/>
          </a:prstGeom>
          <a:solidFill>
            <a:schemeClr val="bg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555" name="内容占位符 2"/>
          <p:cNvSpPr>
            <a:spLocks noGrp="1"/>
          </p:cNvSpPr>
          <p:nvPr>
            <p:ph idx="1"/>
          </p:nvPr>
        </p:nvSpPr>
        <p:spPr>
          <a:xfrm>
            <a:off x="8850313" y="906780"/>
            <a:ext cx="2714625" cy="1836738"/>
          </a:xfrm>
          <a:solidFill>
            <a:schemeClr val="bg1"/>
          </a:solidFill>
        </p:spPr>
        <p:txBody>
          <a:bodyPr vert="horz" wrap="square" lIns="91440" tIns="45720" rIns="91440" bIns="45720" anchor="t" anchorCtr="0"/>
          <a:p>
            <a:pPr eaLnBrk="1" hangingPunct="1"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增量学习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回归模型</a:t>
            </a:r>
            <a:endParaRPr lang="en-US" altLang="zh-CN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时间重叠编码</a:t>
            </a:r>
            <a:endParaRPr lang="en-US" altLang="zh-CN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空间重叠编码</a:t>
            </a:r>
            <a:endParaRPr lang="zh-CN" altLang="en-US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489075" y="782638"/>
            <a:ext cx="2208213" cy="1517650"/>
          </a:xfrm>
          <a:prstGeom prst="rect">
            <a:avLst/>
          </a:prstGeom>
          <a:solidFill>
            <a:schemeClr val="bg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3557" name="组合 15"/>
          <p:cNvGrpSpPr/>
          <p:nvPr/>
        </p:nvGrpSpPr>
        <p:grpSpPr>
          <a:xfrm>
            <a:off x="966788" y="1162050"/>
            <a:ext cx="6873875" cy="695325"/>
            <a:chOff x="728367" y="5633252"/>
            <a:chExt cx="9165897" cy="928097"/>
          </a:xfrm>
        </p:grpSpPr>
        <p:pic>
          <p:nvPicPr>
            <p:cNvPr id="23558" name="图片 13"/>
            <p:cNvPicPr>
              <a:picLocks noChangeAspect="1"/>
            </p:cNvPicPr>
            <p:nvPr/>
          </p:nvPicPr>
          <p:blipFill>
            <a:blip r:embed="rId1"/>
            <a:srcRect t="2" b="3078"/>
            <a:stretch>
              <a:fillRect/>
            </a:stretch>
          </p:blipFill>
          <p:spPr>
            <a:xfrm>
              <a:off x="728367" y="5633252"/>
              <a:ext cx="5398837" cy="86293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3559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27204" y="5679548"/>
              <a:ext cx="3767060" cy="881801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3560" name="内容占位符 2"/>
          <p:cNvSpPr>
            <a:spLocks noGrp="1"/>
          </p:cNvSpPr>
          <p:nvPr/>
        </p:nvSpPr>
        <p:spPr>
          <a:xfrm>
            <a:off x="904875" y="4740275"/>
            <a:ext cx="5135563" cy="17192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228600" indent="-228600">
              <a:lnSpc>
                <a:spcPct val="140000"/>
              </a:lnSpc>
              <a:spcBef>
                <a:spcPts val="1000"/>
              </a:spcBef>
              <a:buClr>
                <a:srgbClr val="46999D"/>
              </a:buClr>
              <a:buFont typeface="Arial" panose="020B0604020202020204" pitchFamily="34" charset="0"/>
              <a:buChar char="•"/>
            </a:pPr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时空重叠编码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lnSpc>
                <a:spcPct val="140000"/>
              </a:lnSpc>
              <a:spcBef>
                <a:spcPts val="1000"/>
              </a:spcBef>
              <a:buClr>
                <a:srgbClr val="46999D"/>
              </a:buClr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(D</a:t>
            </a:r>
            <a:r>
              <a:rPr lang="en-US" altLang="zh-CN" sz="28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8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(0,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28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delay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lnSpc>
                <a:spcPct val="140000"/>
              </a:lnSpc>
              <a:spcBef>
                <a:spcPts val="1000"/>
              </a:spcBef>
              <a:buClr>
                <a:srgbClr val="46999D"/>
              </a:buClr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en-US" altLang="zh-CN" sz="28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en-US" altLang="zh-CN" sz="28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561" name="图片 1"/>
          <p:cNvPicPr>
            <a:picLocks noChangeAspect="1"/>
          </p:cNvPicPr>
          <p:nvPr/>
        </p:nvPicPr>
        <p:blipFill>
          <a:blip r:embed="rId3"/>
          <a:srcRect l="2097" r="2567" b="24350"/>
          <a:stretch>
            <a:fillRect/>
          </a:stretch>
        </p:blipFill>
        <p:spPr>
          <a:xfrm>
            <a:off x="839788" y="2681288"/>
            <a:ext cx="5265737" cy="1730375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3562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5138" y="2397125"/>
            <a:ext cx="1935162" cy="13223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63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1813" y="3871913"/>
            <a:ext cx="1935162" cy="1389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内容占位符 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667551" y="5572290"/>
            <a:ext cx="4093990" cy="706209"/>
          </a:xfrm>
          <a:prstGeom prst="rect">
            <a:avLst/>
          </a:prstGeom>
          <a:blipFill rotWithShape="0">
            <a:blip r:embed="rId6"/>
            <a:stretch>
              <a:fillRect l="-4" t="-23" r="8" b="-10394"/>
            </a:stretch>
          </a:blipFill>
        </p:spPr>
        <p:txBody>
          <a:bodyPr/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kern="1200" cap="none" spc="0" normalizeH="0" baseline="0" noProof="0">
                <a:noFill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 </a:t>
            </a:r>
            <a:endParaRPr kumimoji="0" lang="zh-CN" altLang="en-US" kern="1200" cap="none" spc="0" normalizeH="0" baseline="0" noProof="0">
              <a:noFill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565" name="文本框 12"/>
          <p:cNvSpPr txBox="1"/>
          <p:nvPr/>
        </p:nvSpPr>
        <p:spPr>
          <a:xfrm>
            <a:off x="6380163" y="2022475"/>
            <a:ext cx="2609850" cy="4143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zh-CN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行数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VM</a:t>
            </a:r>
            <a:r>
              <a:rPr lang="zh-CN" altLang="zh-CN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节点数量</a:t>
            </a:r>
            <a:endParaRPr lang="zh-CN" altLang="zh-CN" sz="2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2184400" y="3222625"/>
            <a:ext cx="377825" cy="284163"/>
          </a:xfrm>
          <a:prstGeom prst="ellipse">
            <a:avLst/>
          </a:prstGeom>
          <a:noFill/>
          <a:ln w="476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2373313" y="3530600"/>
            <a:ext cx="377825" cy="282575"/>
          </a:xfrm>
          <a:prstGeom prst="ellipse">
            <a:avLst/>
          </a:prstGeom>
          <a:noFill/>
          <a:ln w="47625">
            <a:solidFill>
              <a:srgbClr val="001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9" name="直线连接符 13"/>
          <p:cNvCxnSpPr/>
          <p:nvPr/>
        </p:nvCxnSpPr>
        <p:spPr>
          <a:xfrm>
            <a:off x="6611938" y="2681288"/>
            <a:ext cx="2205038" cy="0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4"/>
          <p:cNvCxnSpPr/>
          <p:nvPr/>
        </p:nvCxnSpPr>
        <p:spPr>
          <a:xfrm>
            <a:off x="6645275" y="4195763"/>
            <a:ext cx="2205038" cy="0"/>
          </a:xfrm>
          <a:prstGeom prst="line">
            <a:avLst/>
          </a:prstGeom>
          <a:ln w="47625">
            <a:solidFill>
              <a:srgbClr val="001E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任意形状 15"/>
          <p:cNvSpPr/>
          <p:nvPr/>
        </p:nvSpPr>
        <p:spPr>
          <a:xfrm>
            <a:off x="2751138" y="3602038"/>
            <a:ext cx="3914775" cy="784225"/>
          </a:xfrm>
          <a:custGeom>
            <a:avLst/>
            <a:gdLst>
              <a:gd name="connsiteX0" fmla="*/ 0 w 5257800"/>
              <a:gd name="connsiteY0" fmla="*/ 78497 h 1046356"/>
              <a:gd name="connsiteX1" fmla="*/ 785813 w 5257800"/>
              <a:gd name="connsiteY1" fmla="*/ 92784 h 1046356"/>
              <a:gd name="connsiteX2" fmla="*/ 4171950 w 5257800"/>
              <a:gd name="connsiteY2" fmla="*/ 1007184 h 1046356"/>
              <a:gd name="connsiteX3" fmla="*/ 5257800 w 5257800"/>
              <a:gd name="connsiteY3" fmla="*/ 792872 h 1046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57800" h="1046356">
                <a:moveTo>
                  <a:pt x="0" y="78497"/>
                </a:moveTo>
                <a:cubicBezTo>
                  <a:pt x="45244" y="8250"/>
                  <a:pt x="90488" y="-61997"/>
                  <a:pt x="785813" y="92784"/>
                </a:cubicBezTo>
                <a:cubicBezTo>
                  <a:pt x="1481138" y="247565"/>
                  <a:pt x="3426619" y="890503"/>
                  <a:pt x="4171950" y="1007184"/>
                </a:cubicBezTo>
                <a:cubicBezTo>
                  <a:pt x="4917281" y="1123865"/>
                  <a:pt x="5087540" y="958368"/>
                  <a:pt x="5257800" y="792872"/>
                </a:cubicBezTo>
              </a:path>
            </a:pathLst>
          </a:custGeom>
          <a:noFill/>
          <a:ln w="41275">
            <a:solidFill>
              <a:srgbClr val="001E55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任意形状 17"/>
          <p:cNvSpPr/>
          <p:nvPr/>
        </p:nvSpPr>
        <p:spPr>
          <a:xfrm>
            <a:off x="2562225" y="2682875"/>
            <a:ext cx="4049713" cy="611188"/>
          </a:xfrm>
          <a:custGeom>
            <a:avLst/>
            <a:gdLst>
              <a:gd name="connsiteX0" fmla="*/ 0 w 5486400"/>
              <a:gd name="connsiteY0" fmla="*/ 814387 h 814387"/>
              <a:gd name="connsiteX1" fmla="*/ 4057650 w 5486400"/>
              <a:gd name="connsiteY1" fmla="*/ 657225 h 814387"/>
              <a:gd name="connsiteX2" fmla="*/ 5486400 w 5486400"/>
              <a:gd name="connsiteY2" fmla="*/ 0 h 81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86400" h="814387">
                <a:moveTo>
                  <a:pt x="0" y="814387"/>
                </a:moveTo>
                <a:cubicBezTo>
                  <a:pt x="1571625" y="803671"/>
                  <a:pt x="3143250" y="792956"/>
                  <a:pt x="4057650" y="657225"/>
                </a:cubicBezTo>
                <a:cubicBezTo>
                  <a:pt x="4972050" y="521494"/>
                  <a:pt x="5229225" y="260747"/>
                  <a:pt x="5486400" y="0"/>
                </a:cubicBezTo>
              </a:path>
            </a:pathLst>
          </a:custGeom>
          <a:noFill/>
          <a:ln w="4445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572" name="矩形 22"/>
          <p:cNvSpPr/>
          <p:nvPr/>
        </p:nvSpPr>
        <p:spPr>
          <a:xfrm>
            <a:off x="6438900" y="2952750"/>
            <a:ext cx="541338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en-US" altLang="zh-CN" sz="2400" b="1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73" name="矩形 23"/>
          <p:cNvSpPr/>
          <p:nvPr/>
        </p:nvSpPr>
        <p:spPr>
          <a:xfrm>
            <a:off x="6505575" y="4410075"/>
            <a:ext cx="541338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en-US" altLang="zh-CN" sz="2400" b="1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动作按钮: 转到开头 22">
            <a:hlinkClick r:id="rId7" tooltip="" action="ppaction://hlinksldjump" highlightClick="1"/>
          </p:cNvPr>
          <p:cNvSpPr/>
          <p:nvPr/>
        </p:nvSpPr>
        <p:spPr>
          <a:xfrm>
            <a:off x="11431588" y="6232525"/>
            <a:ext cx="292100" cy="217488"/>
          </a:xfrm>
          <a:prstGeom prst="actionButtonBeginning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485" name="文本框 108"/>
          <p:cNvSpPr txBox="1"/>
          <p:nvPr>
            <p:custDataLst>
              <p:tags r:id="rId8"/>
            </p:custDataLst>
          </p:nvPr>
        </p:nvSpPr>
        <p:spPr>
          <a:xfrm>
            <a:off x="50400" y="187200"/>
            <a:ext cx="10183813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附件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601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7125" y="4065905"/>
            <a:ext cx="4010025" cy="2654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2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0" y="907098"/>
            <a:ext cx="5903913" cy="3073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3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725" y="323850"/>
            <a:ext cx="5095875" cy="3378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4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263" y="3800475"/>
            <a:ext cx="1998662" cy="28495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5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9825" y="3832225"/>
            <a:ext cx="2984500" cy="2962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动作按钮: 转到开头 7">
            <a:hlinkClick r:id="rId6" tooltip="" action="ppaction://hlinksldjump" highlightClick="1"/>
          </p:cNvPr>
          <p:cNvSpPr/>
          <p:nvPr/>
        </p:nvSpPr>
        <p:spPr>
          <a:xfrm>
            <a:off x="11774488" y="6237288"/>
            <a:ext cx="292100" cy="215900"/>
          </a:xfrm>
          <a:prstGeom prst="actionButtonBeginning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485" name="文本框 108"/>
          <p:cNvSpPr txBox="1"/>
          <p:nvPr>
            <p:custDataLst>
              <p:tags r:id="rId7"/>
            </p:custDataLst>
          </p:nvPr>
        </p:nvSpPr>
        <p:spPr>
          <a:xfrm>
            <a:off x="50400" y="187200"/>
            <a:ext cx="10183813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附件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pPr>
              <a:defRPr/>
            </a:pPr>
            <a:fld id="{1415BE46-C10A-41B7-8207-D68D04A8AE2B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23570" y="1003300"/>
            <a:ext cx="4334510" cy="21424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436995" y="981075"/>
            <a:ext cx="5114290" cy="26244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600190" y="3860800"/>
            <a:ext cx="4353861" cy="2520000"/>
          </a:xfrm>
          <a:prstGeom prst="rect">
            <a:avLst/>
          </a:prstGeom>
          <a:ln>
            <a:solidFill>
              <a:srgbClr val="C8C9CB"/>
            </a:solidFill>
          </a:ln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670801" y="4003200"/>
            <a:ext cx="4647753" cy="2520000"/>
          </a:xfrm>
          <a:prstGeom prst="rect">
            <a:avLst/>
          </a:prstGeom>
          <a:ln>
            <a:solidFill>
              <a:srgbClr val="C8C9CB"/>
            </a:solidFill>
          </a:ln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742800" y="4151630"/>
            <a:ext cx="4563780" cy="2520000"/>
          </a:xfrm>
          <a:prstGeom prst="rect">
            <a:avLst/>
          </a:prstGeom>
          <a:ln>
            <a:solidFill>
              <a:srgbClr val="C8C9CB"/>
            </a:solidFill>
          </a:ln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814800" y="4292600"/>
            <a:ext cx="4196411" cy="2520000"/>
          </a:xfrm>
          <a:prstGeom prst="rect">
            <a:avLst/>
          </a:prstGeom>
          <a:ln>
            <a:solidFill>
              <a:srgbClr val="C8C9CB"/>
            </a:solidFill>
          </a:ln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b="3956"/>
          <a:stretch>
            <a:fillRect/>
          </a:stretch>
        </p:blipFill>
        <p:spPr>
          <a:xfrm>
            <a:off x="6886800" y="4410000"/>
            <a:ext cx="4363085" cy="2420620"/>
          </a:xfrm>
          <a:prstGeom prst="rect">
            <a:avLst/>
          </a:prstGeom>
          <a:ln>
            <a:solidFill>
              <a:srgbClr val="C8C9CB"/>
            </a:solidFill>
          </a:ln>
        </p:spPr>
      </p:pic>
      <p:sp>
        <p:nvSpPr>
          <p:cNvPr id="20485" name="文本框 108"/>
          <p:cNvSpPr txBox="1"/>
          <p:nvPr>
            <p:custDataLst>
              <p:tags r:id="rId15"/>
            </p:custDataLst>
          </p:nvPr>
        </p:nvSpPr>
        <p:spPr>
          <a:xfrm>
            <a:off x="50400" y="187200"/>
            <a:ext cx="10183813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附件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91135" y="3429000"/>
            <a:ext cx="6120130" cy="3239770"/>
            <a:chOff x="301" y="5400"/>
            <a:chExt cx="9638" cy="5102"/>
          </a:xfrm>
        </p:grpSpPr>
        <p:grpSp>
          <p:nvGrpSpPr>
            <p:cNvPr id="13" name="组合 12"/>
            <p:cNvGrpSpPr/>
            <p:nvPr/>
          </p:nvGrpSpPr>
          <p:grpSpPr>
            <a:xfrm>
              <a:off x="383" y="5513"/>
              <a:ext cx="9421" cy="4952"/>
              <a:chOff x="383" y="5513"/>
              <a:chExt cx="9421" cy="4952"/>
            </a:xfrm>
          </p:grpSpPr>
          <p:pic>
            <p:nvPicPr>
              <p:cNvPr id="5" name="图片 4"/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17"/>
              <a:stretch>
                <a:fillRect/>
              </a:stretch>
            </p:blipFill>
            <p:spPr>
              <a:xfrm>
                <a:off x="383" y="5513"/>
                <a:ext cx="4509" cy="4953"/>
              </a:xfrm>
              <a:prstGeom prst="rect">
                <a:avLst/>
              </a:prstGeom>
            </p:spPr>
          </p:pic>
          <p:pic>
            <p:nvPicPr>
              <p:cNvPr id="6" name="图片 5"/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19"/>
              <a:stretch>
                <a:fillRect/>
              </a:stretch>
            </p:blipFill>
            <p:spPr>
              <a:xfrm>
                <a:off x="5064" y="6489"/>
                <a:ext cx="4740" cy="3977"/>
              </a:xfrm>
              <a:prstGeom prst="rect">
                <a:avLst/>
              </a:prstGeom>
            </p:spPr>
          </p:pic>
        </p:grpSp>
        <p:sp>
          <p:nvSpPr>
            <p:cNvPr id="14" name="矩形 13"/>
            <p:cNvSpPr/>
            <p:nvPr/>
          </p:nvSpPr>
          <p:spPr>
            <a:xfrm>
              <a:off x="301" y="5400"/>
              <a:ext cx="9639" cy="5103"/>
            </a:xfrm>
            <a:prstGeom prst="rect">
              <a:avLst/>
            </a:prstGeom>
            <a:noFill/>
            <a:ln>
              <a:solidFill>
                <a:srgbClr val="C8C9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91135" y="908685"/>
            <a:ext cx="23653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抽象及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20"/>
            </p:custDataLst>
          </p:nvPr>
        </p:nvSpPr>
        <p:spPr>
          <a:xfrm>
            <a:off x="8832215" y="836930"/>
            <a:ext cx="23653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最优化求解过程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15BE46-C10A-41B7-8207-D68D04A8AE2B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790700" y="116840"/>
            <a:ext cx="86106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133851" y="1708785"/>
            <a:ext cx="3924300" cy="569595"/>
            <a:chOff x="2409826" y="1285875"/>
            <a:chExt cx="3924300" cy="569595"/>
          </a:xfrm>
        </p:grpSpPr>
        <p:sp>
          <p:nvSpPr>
            <p:cNvPr id="31" name="矩形 11"/>
            <p:cNvSpPr/>
            <p:nvPr/>
          </p:nvSpPr>
          <p:spPr bwMode="auto">
            <a:xfrm>
              <a:off x="2409826" y="1285875"/>
              <a:ext cx="3924300" cy="569595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Clr>
                  <a:srgbClr val="660066"/>
                </a:buClr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660066"/>
                </a:buClr>
                <a:buFont typeface="Wingdings 2" panose="05020102010507070707" pitchFamily="18" charset="2"/>
                <a:buChar char="¡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660066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660066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660066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66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66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66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66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r>
                <a:rPr lang="zh-CN" altLang="en-US" sz="2400" b="1" u="sng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问 题 背 景</a:t>
              </a:r>
              <a:endParaRPr lang="zh-CN" sz="2000" b="1" u="sng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24"/>
            <p:cNvSpPr/>
            <p:nvPr/>
          </p:nvSpPr>
          <p:spPr bwMode="auto">
            <a:xfrm>
              <a:off x="2625725" y="1369878"/>
              <a:ext cx="368300" cy="40163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矩形 11"/>
          <p:cNvSpPr/>
          <p:nvPr/>
        </p:nvSpPr>
        <p:spPr bwMode="auto">
          <a:xfrm>
            <a:off x="4133851" y="2642235"/>
            <a:ext cx="3924300" cy="569595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lr>
                <a:srgbClr val="660066"/>
              </a:buClr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indent="-285750">
              <a:spcBef>
                <a:spcPct val="20000"/>
              </a:spcBef>
              <a:buClr>
                <a:srgbClr val="660066"/>
              </a:buClr>
              <a:buFont typeface="Wingdings 2" panose="05020102010507070707" pitchFamily="18" charset="2"/>
              <a:buChar char="¡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marL="1143000" indent="-228600">
              <a:spcBef>
                <a:spcPct val="20000"/>
              </a:spcBef>
              <a:buClr>
                <a:srgbClr val="660066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marL="1600200" indent="-228600">
              <a:spcBef>
                <a:spcPct val="20000"/>
              </a:spcBef>
              <a:buClr>
                <a:srgbClr val="660066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marL="2057400" indent="-228600">
              <a:spcBef>
                <a:spcPct val="20000"/>
              </a:spcBef>
              <a:buClr>
                <a:srgbClr val="660066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9pPr>
          </a:lstStyle>
          <a:p>
            <a:pPr algn="ctr">
              <a:spcBef>
                <a:spcPct val="20000"/>
              </a:spcBef>
              <a:buClrTx/>
              <a:buSzTx/>
              <a:buFontTx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sz="2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</a:t>
            </a:r>
            <a:r>
              <a:rPr lang="en-US" altLang="zh-CN" sz="2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sz="2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究</a:t>
            </a:r>
            <a:r>
              <a:rPr lang="en-US" altLang="zh-CN" sz="2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sz="2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</a:t>
            </a:r>
            <a:r>
              <a:rPr lang="en-US" altLang="zh-CN" sz="2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sz="2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</a:t>
            </a:r>
            <a:endParaRPr lang="zh-CN" sz="2400" b="1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24"/>
          <p:cNvSpPr/>
          <p:nvPr/>
        </p:nvSpPr>
        <p:spPr bwMode="auto">
          <a:xfrm>
            <a:off x="4349750" y="2726238"/>
            <a:ext cx="368300" cy="40163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4133851" y="3575685"/>
            <a:ext cx="3924300" cy="569595"/>
            <a:chOff x="2409826" y="1285875"/>
            <a:chExt cx="3924300" cy="569595"/>
          </a:xfrm>
        </p:grpSpPr>
        <p:sp>
          <p:nvSpPr>
            <p:cNvPr id="36" name="矩形 11"/>
            <p:cNvSpPr/>
            <p:nvPr/>
          </p:nvSpPr>
          <p:spPr bwMode="auto">
            <a:xfrm>
              <a:off x="2409826" y="1285875"/>
              <a:ext cx="3924300" cy="569595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Clr>
                  <a:srgbClr val="660066"/>
                </a:buClr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660066"/>
                </a:buClr>
                <a:buFont typeface="Wingdings 2" panose="05020102010507070707" pitchFamily="18" charset="2"/>
                <a:buChar char="¡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660066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660066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660066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66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66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66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66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9pPr>
            </a:lstStyle>
            <a:p>
              <a:pPr algn="ctr">
                <a:buClrTx/>
                <a:buSzTx/>
                <a:buFontTx/>
                <a:buNone/>
              </a:pP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en-US" altLang="zh-CN" sz="2400" b="1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400" b="1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</a:t>
              </a:r>
              <a:r>
                <a:rPr lang="en-US" altLang="zh-CN" sz="2400" b="1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400" b="1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要</a:t>
              </a:r>
              <a:r>
                <a:rPr lang="en-US" altLang="zh-CN" sz="2400" b="1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成 果</a:t>
              </a:r>
              <a:endParaRPr lang="en-US" altLang="zh-CN" sz="2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24"/>
            <p:cNvSpPr/>
            <p:nvPr/>
          </p:nvSpPr>
          <p:spPr bwMode="auto">
            <a:xfrm>
              <a:off x="2625725" y="1369878"/>
              <a:ext cx="368300" cy="40163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8" name="矩形 37"/>
          <p:cNvSpPr/>
          <p:nvPr/>
        </p:nvSpPr>
        <p:spPr bwMode="auto">
          <a:xfrm>
            <a:off x="4133851" y="4509135"/>
            <a:ext cx="3924300" cy="569595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lr>
                <a:srgbClr val="660066"/>
              </a:buClr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indent="-285750">
              <a:spcBef>
                <a:spcPct val="20000"/>
              </a:spcBef>
              <a:buClr>
                <a:srgbClr val="660066"/>
              </a:buClr>
              <a:buFont typeface="Wingdings 2" panose="05020102010507070707" pitchFamily="18" charset="2"/>
              <a:buChar char="¡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marL="1143000" indent="-228600">
              <a:spcBef>
                <a:spcPct val="20000"/>
              </a:spcBef>
              <a:buClr>
                <a:srgbClr val="660066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marL="1600200" indent="-228600">
              <a:spcBef>
                <a:spcPct val="20000"/>
              </a:spcBef>
              <a:buClr>
                <a:srgbClr val="660066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marL="2057400" indent="-228600">
              <a:spcBef>
                <a:spcPct val="20000"/>
              </a:spcBef>
              <a:buClr>
                <a:srgbClr val="660066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</a:t>
            </a:r>
            <a:r>
              <a:rPr lang="en-US" altLang="zh-CN" sz="2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</a:t>
            </a:r>
            <a:r>
              <a:rPr lang="en-US" altLang="zh-CN" sz="2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</a:t>
            </a:r>
            <a:r>
              <a:rPr lang="en-US" altLang="zh-CN" sz="2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划</a:t>
            </a:r>
            <a:endParaRPr lang="zh-CN" altLang="en-US" sz="2400" b="1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24"/>
          <p:cNvSpPr/>
          <p:nvPr/>
        </p:nvSpPr>
        <p:spPr bwMode="auto">
          <a:xfrm>
            <a:off x="4349750" y="4593138"/>
            <a:ext cx="368300" cy="40163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4" name="右箭头 63"/>
          <p:cNvSpPr/>
          <p:nvPr/>
        </p:nvSpPr>
        <p:spPr>
          <a:xfrm>
            <a:off x="552450" y="1412875"/>
            <a:ext cx="5029200" cy="165100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4000">
                <a:schemeClr val="bg1">
                  <a:lumMod val="85000"/>
                </a:schemeClr>
              </a:gs>
              <a:gs pos="80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170" name="文本框 2"/>
          <p:cNvSpPr txBox="1"/>
          <p:nvPr/>
        </p:nvSpPr>
        <p:spPr>
          <a:xfrm>
            <a:off x="838200" y="1196975"/>
            <a:ext cx="1355725" cy="2762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2006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年之前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1" name="文本框 4"/>
          <p:cNvSpPr txBox="1"/>
          <p:nvPr/>
        </p:nvSpPr>
        <p:spPr>
          <a:xfrm>
            <a:off x="2352675" y="1196975"/>
            <a:ext cx="1354138" cy="2159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2006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-2016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2" name="文本框 7"/>
          <p:cNvSpPr txBox="1"/>
          <p:nvPr/>
        </p:nvSpPr>
        <p:spPr>
          <a:xfrm>
            <a:off x="3937000" y="1196975"/>
            <a:ext cx="1354138" cy="2159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2016-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至今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3" name="文本框 9"/>
          <p:cNvSpPr txBox="1"/>
          <p:nvPr/>
        </p:nvSpPr>
        <p:spPr>
          <a:xfrm>
            <a:off x="550863" y="1665288"/>
            <a:ext cx="1443037" cy="1179512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36195" tIns="36195" rIns="36195" bIns="36195" anchor="t" anchorCtr="0">
            <a:spAutoFit/>
          </a:bodyPr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2006年,Google首席执行官埃里克·施密特首次提出“云计算”的概念SaaS/IaaS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云服务出现，并被市场接受。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4" name="文本框 10"/>
          <p:cNvSpPr txBox="1"/>
          <p:nvPr/>
        </p:nvSpPr>
        <p:spPr>
          <a:xfrm>
            <a:off x="2124075" y="1665288"/>
            <a:ext cx="1754188" cy="1179512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36195" tIns="36195" rIns="36195" bIns="36195" anchor="t" anchorCtr="0">
            <a:spAutoFit/>
          </a:bodyPr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2007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PaaS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服务出现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2008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Google App Engine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随着虚拟化技术和算力不断进步，云计算进入快速发展的十年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5" name="文本框 11"/>
          <p:cNvSpPr txBox="1"/>
          <p:nvPr/>
        </p:nvSpPr>
        <p:spPr>
          <a:xfrm>
            <a:off x="4010025" y="1665288"/>
            <a:ext cx="1573213" cy="576262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36195" tIns="36195" rIns="36195" bIns="36195" anchor="t" anchorCtr="0"/>
          <a:p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云服务进入成熟阶段，主流平台和标准逐渐形成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6" name="文本框 12"/>
          <p:cNvSpPr txBox="1"/>
          <p:nvPr/>
        </p:nvSpPr>
        <p:spPr>
          <a:xfrm>
            <a:off x="4008438" y="2297113"/>
            <a:ext cx="1573212" cy="625475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36195" tIns="36195" rIns="36195" bIns="36195" anchor="t" anchorCtr="0">
            <a:spAutoFit/>
          </a:bodyPr>
          <a:p>
            <a:r>
              <a:rPr lang="en-US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Serverless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新兴编程范式出现，引发新的变革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7" name="文本框 13"/>
          <p:cNvSpPr txBox="1"/>
          <p:nvPr/>
        </p:nvSpPr>
        <p:spPr>
          <a:xfrm>
            <a:off x="368300" y="2927350"/>
            <a:ext cx="5368925" cy="6445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 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在云计算快速发展的同时，云数据中心的运行效率和服务质量同样备受关注，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针对资源利用率和服务性能间的矛盾，业界也在不断探索各种软硬件协同方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案进行优化改进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8" name="图片 19" descr="图片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6588" y="3571875"/>
            <a:ext cx="4900612" cy="23066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9" name="文本框 23"/>
          <p:cNvSpPr txBox="1"/>
          <p:nvPr/>
        </p:nvSpPr>
        <p:spPr>
          <a:xfrm>
            <a:off x="265113" y="5949950"/>
            <a:ext cx="5643562" cy="666750"/>
          </a:xfrm>
          <a:prstGeom prst="rect">
            <a:avLst/>
          </a:prstGeom>
          <a:solidFill>
            <a:srgbClr val="0070BD"/>
          </a:solidFill>
          <a:ln w="9525">
            <a:noFill/>
          </a:ln>
        </p:spPr>
        <p:txBody>
          <a:bodyPr tIns="107950" anchor="t" anchorCtr="0"/>
          <a:p>
            <a:r>
              <a:rPr lang="zh-CN" altLang="en-US" sz="1400" b="1" dirty="0">
                <a:solidFill>
                  <a:srgbClr val="E7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软件定义+硬件创新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的共享云是发展趋势，其特征为多租户不同类型负载共享一套物理机群，且能同时保障用户体验和高利用率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7182" name="文本框 107"/>
          <p:cNvSpPr txBox="1"/>
          <p:nvPr/>
        </p:nvSpPr>
        <p:spPr>
          <a:xfrm>
            <a:off x="1668463" y="859155"/>
            <a:ext cx="3324225" cy="3683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云计算系统的技术变革与演进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7253" name="文本框 2"/>
          <p:cNvSpPr txBox="1"/>
          <p:nvPr/>
        </p:nvSpPr>
        <p:spPr>
          <a:xfrm>
            <a:off x="2711450" y="3500438"/>
            <a:ext cx="2289175" cy="30638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云计算的下一个十年？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186805" y="859155"/>
            <a:ext cx="5755640" cy="5757545"/>
            <a:chOff x="9743" y="1353"/>
            <a:chExt cx="9064" cy="9067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9743" y="1530"/>
              <a:ext cx="0" cy="87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81" name="文本框 106"/>
            <p:cNvSpPr txBox="1"/>
            <p:nvPr/>
          </p:nvSpPr>
          <p:spPr>
            <a:xfrm>
              <a:off x="10862" y="1353"/>
              <a:ext cx="7296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以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Serverless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计算为代表的新一代计算架构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7184" name="文本框 109"/>
            <p:cNvSpPr txBox="1"/>
            <p:nvPr/>
          </p:nvSpPr>
          <p:spPr>
            <a:xfrm>
              <a:off x="10045" y="9370"/>
              <a:ext cx="8763" cy="1050"/>
            </a:xfrm>
            <a:prstGeom prst="rect">
              <a:avLst/>
            </a:prstGeom>
            <a:solidFill>
              <a:srgbClr val="0070BD"/>
            </a:solidFill>
            <a:ln w="9525">
              <a:noFill/>
            </a:ln>
          </p:spPr>
          <p:txBody>
            <a:bodyPr tIns="107950" anchor="t" anchorCtr="0"/>
            <a:p>
              <a:r>
                <a:rPr lang="zh-CN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在云计算系统的软硬件技术栈的变革中，</a:t>
              </a:r>
              <a:r>
                <a:rPr lang="zh-CN" altLang="en-US" sz="1400" b="1" dirty="0">
                  <a:solidFill>
                    <a:srgbClr val="E7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扁平化</a:t>
              </a: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的</a:t>
              </a:r>
              <a:r>
                <a:rPr lang="zh-CN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体系结构设计，更</a:t>
              </a:r>
              <a:r>
                <a:rPr lang="zh-CN" altLang="en-US" sz="1400" b="1" dirty="0">
                  <a:solidFill>
                    <a:srgbClr val="E7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抽象化</a:t>
              </a:r>
              <a:r>
                <a:rPr lang="zh-CN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的层次接口，</a:t>
              </a:r>
              <a:r>
                <a:rPr lang="zh-CN" altLang="zh-CN" sz="1400" b="1" dirty="0">
                  <a:gradFill>
                    <a:gsLst>
                      <a:gs pos="0">
                        <a:srgbClr val="FE4444"/>
                      </a:gs>
                      <a:gs pos="100000">
                        <a:srgbClr val="832B2B"/>
                      </a:gs>
                    </a:gsLst>
                    <a:lin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细</a:t>
              </a:r>
              <a:r>
                <a:rPr lang="zh-CN" altLang="en-US" sz="1400" b="1" dirty="0">
                  <a:solidFill>
                    <a:srgbClr val="E7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粒度</a:t>
              </a:r>
              <a:r>
                <a:rPr lang="zh-CN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的资源管控能力引导着未来的研究方向</a:t>
              </a:r>
              <a:endParaRPr lang="zh-CN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grpSp>
          <p:nvGrpSpPr>
            <p:cNvPr id="7185" name="组合 122"/>
            <p:cNvGrpSpPr/>
            <p:nvPr/>
          </p:nvGrpSpPr>
          <p:grpSpPr>
            <a:xfrm>
              <a:off x="10748" y="2205"/>
              <a:ext cx="7280" cy="6500"/>
              <a:chOff x="10747" y="2430"/>
              <a:chExt cx="7281" cy="6500"/>
            </a:xfrm>
          </p:grpSpPr>
          <p:sp>
            <p:nvSpPr>
              <p:cNvPr id="325" name="圆角矩形 324"/>
              <p:cNvSpPr/>
              <p:nvPr/>
            </p:nvSpPr>
            <p:spPr>
              <a:xfrm>
                <a:off x="10957" y="7790"/>
                <a:ext cx="848" cy="550"/>
              </a:xfrm>
              <a:prstGeom prst="roundRect">
                <a:avLst>
                  <a:gd name="adj" fmla="val 0"/>
                </a:avLst>
              </a:prstGeom>
              <a:no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2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CPU</a:t>
                </a:r>
                <a:endParaRPr kumimoji="0" lang="en-US" altLang="zh-CN" sz="12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326" name="圆角矩形 325"/>
              <p:cNvSpPr/>
              <p:nvPr/>
            </p:nvSpPr>
            <p:spPr>
              <a:xfrm>
                <a:off x="12990" y="7780"/>
                <a:ext cx="795" cy="553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2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GPU</a:t>
                </a:r>
                <a:endParaRPr kumimoji="0" lang="en-US" altLang="zh-CN" sz="12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332" name="圆角矩形 331"/>
              <p:cNvSpPr/>
              <p:nvPr/>
            </p:nvSpPr>
            <p:spPr>
              <a:xfrm>
                <a:off x="10807" y="7570"/>
                <a:ext cx="7221" cy="1270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2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</a:t>
                </a:r>
                <a:endParaRPr kumimoji="0" lang="en-US" altLang="zh-CN" sz="12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334" name="圆角矩形 333"/>
              <p:cNvSpPr/>
              <p:nvPr/>
            </p:nvSpPr>
            <p:spPr>
              <a:xfrm>
                <a:off x="12092" y="7780"/>
                <a:ext cx="795" cy="553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2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CPU</a:t>
                </a:r>
                <a:endParaRPr kumimoji="0" lang="en-US" altLang="zh-CN" sz="12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335" name="圆角矩形 334"/>
              <p:cNvSpPr/>
              <p:nvPr/>
            </p:nvSpPr>
            <p:spPr>
              <a:xfrm>
                <a:off x="17063" y="7780"/>
                <a:ext cx="730" cy="553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2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UB</a:t>
                </a:r>
                <a:endParaRPr kumimoji="0" lang="en-US" altLang="zh-CN" sz="12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337" name="圆角矩形 336"/>
              <p:cNvSpPr/>
              <p:nvPr/>
            </p:nvSpPr>
            <p:spPr>
              <a:xfrm>
                <a:off x="15865" y="7783"/>
                <a:ext cx="1075" cy="550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2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RMDA</a:t>
                </a:r>
                <a:endParaRPr kumimoji="0" lang="en-US" altLang="zh-CN" sz="12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338" name="圆角矩形 337"/>
              <p:cNvSpPr/>
              <p:nvPr/>
            </p:nvSpPr>
            <p:spPr>
              <a:xfrm>
                <a:off x="14950" y="7783"/>
                <a:ext cx="795" cy="550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2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XPU</a:t>
                </a:r>
                <a:endParaRPr kumimoji="0" lang="en-US" altLang="zh-CN" sz="12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339" name="圆角矩形 338"/>
              <p:cNvSpPr/>
              <p:nvPr/>
            </p:nvSpPr>
            <p:spPr>
              <a:xfrm>
                <a:off x="13950" y="7693"/>
                <a:ext cx="1055" cy="727"/>
              </a:xfrm>
              <a:prstGeom prst="roundRect">
                <a:avLst>
                  <a:gd name="adj" fmla="val 0"/>
                </a:avLst>
              </a:prstGeom>
              <a:no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2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Device</a:t>
                </a:r>
                <a:endParaRPr kumimoji="0" lang="en-US" altLang="zh-CN" sz="12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26" name="圆角矩形 25"/>
              <p:cNvSpPr/>
              <p:nvPr/>
            </p:nvSpPr>
            <p:spPr>
              <a:xfrm>
                <a:off x="14022" y="7698"/>
                <a:ext cx="3816" cy="73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2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</a:t>
                </a:r>
                <a:endParaRPr kumimoji="0" lang="en-US" altLang="zh-CN" sz="12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7195" name="文本框 26"/>
              <p:cNvSpPr txBox="1"/>
              <p:nvPr/>
            </p:nvSpPr>
            <p:spPr>
              <a:xfrm>
                <a:off x="13642" y="8461"/>
                <a:ext cx="1895" cy="46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/>
              <a:p>
                <a:r>
                  <a:rPr lang="en-US" altLang="zh-CN" sz="12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宋体" panose="02010600030101010101" pitchFamily="2" charset="-122"/>
                  </a:rPr>
                  <a:t>Hardware</a:t>
                </a:r>
                <a:endPara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>
              <a:xfrm>
                <a:off x="11957" y="7698"/>
                <a:ext cx="1910" cy="73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2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</a:t>
                </a:r>
                <a:endParaRPr kumimoji="0" lang="en-US" altLang="zh-CN" sz="12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37" name="圆角矩形 36"/>
              <p:cNvSpPr/>
              <p:nvPr/>
            </p:nvSpPr>
            <p:spPr>
              <a:xfrm>
                <a:off x="10970" y="7698"/>
                <a:ext cx="770" cy="73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2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</a:t>
                </a:r>
                <a:endParaRPr kumimoji="0" lang="en-US" altLang="zh-CN" sz="12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39" name="圆角矩形 38"/>
              <p:cNvSpPr/>
              <p:nvPr/>
            </p:nvSpPr>
            <p:spPr>
              <a:xfrm>
                <a:off x="10807" y="5630"/>
                <a:ext cx="7221" cy="1658"/>
              </a:xfrm>
              <a:prstGeom prst="roundRect">
                <a:avLst/>
              </a:prstGeom>
              <a:solidFill>
                <a:srgbClr val="FEE8D5"/>
              </a:solidFill>
              <a:ln>
                <a:solidFill>
                  <a:srgbClr val="F9C08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1200" cap="none" spc="0" normalizeH="0" baseline="0" noProof="1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>
              <a:xfrm>
                <a:off x="11102" y="5750"/>
                <a:ext cx="1400" cy="758"/>
              </a:xfrm>
              <a:prstGeom prst="roundRect">
                <a:avLst/>
              </a:prstGeom>
              <a:solidFill>
                <a:srgbClr val="FEE8D5"/>
              </a:solidFill>
              <a:ln>
                <a:solidFill>
                  <a:srgbClr val="F9C08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裸金属</a:t>
                </a:r>
                <a:endParaRPr kumimoji="0" lang="zh-CN" altLang="en-US" sz="12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虚拟化</a:t>
                </a:r>
                <a:endParaRPr kumimoji="0" lang="zh-CN" altLang="en-US" sz="12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>
                <a:off x="12877" y="5778"/>
                <a:ext cx="1403" cy="757"/>
              </a:xfrm>
              <a:prstGeom prst="roundRect">
                <a:avLst/>
              </a:prstGeom>
              <a:solidFill>
                <a:srgbClr val="FEE8D5"/>
              </a:solidFill>
              <a:ln>
                <a:solidFill>
                  <a:srgbClr val="F9C08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主机虚拟化</a:t>
                </a:r>
                <a:endParaRPr kumimoji="0" lang="zh-CN" altLang="en-US" sz="12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3" name="圆角矩形 42"/>
              <p:cNvSpPr/>
              <p:nvPr/>
            </p:nvSpPr>
            <p:spPr>
              <a:xfrm>
                <a:off x="14533" y="5750"/>
                <a:ext cx="1558" cy="758"/>
              </a:xfrm>
              <a:prstGeom prst="roundRect">
                <a:avLst/>
              </a:prstGeom>
              <a:solidFill>
                <a:srgbClr val="FEE8D5"/>
              </a:solidFill>
              <a:ln>
                <a:solidFill>
                  <a:srgbClr val="F9C08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操作系统</a:t>
                </a:r>
                <a:endParaRPr kumimoji="0" lang="zh-CN" altLang="en-US" sz="12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虚拟化</a:t>
                </a:r>
                <a:endParaRPr kumimoji="0" lang="zh-CN" altLang="en-US" sz="12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4" name="圆角矩形 43"/>
              <p:cNvSpPr/>
              <p:nvPr/>
            </p:nvSpPr>
            <p:spPr>
              <a:xfrm>
                <a:off x="16323" y="5750"/>
                <a:ext cx="1400" cy="758"/>
              </a:xfrm>
              <a:prstGeom prst="roundRect">
                <a:avLst/>
              </a:prstGeom>
              <a:solidFill>
                <a:srgbClr val="FEE8D5"/>
              </a:solidFill>
              <a:ln>
                <a:solidFill>
                  <a:srgbClr val="F9C08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2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WASM</a:t>
                </a:r>
                <a:endParaRPr kumimoji="0" lang="en-US" altLang="zh-CN" sz="12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运行时</a:t>
                </a:r>
                <a:endParaRPr kumimoji="0" lang="zh-CN" altLang="en-US" sz="12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45" name="圆角矩形 44"/>
              <p:cNvSpPr/>
              <p:nvPr/>
            </p:nvSpPr>
            <p:spPr>
              <a:xfrm>
                <a:off x="11087" y="6650"/>
                <a:ext cx="3193" cy="510"/>
              </a:xfrm>
              <a:prstGeom prst="roundRect">
                <a:avLst/>
              </a:prstGeom>
              <a:solidFill>
                <a:srgbClr val="FEE8D5"/>
              </a:solidFill>
              <a:ln>
                <a:solidFill>
                  <a:srgbClr val="F9C08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硬件辅助虚拟化</a:t>
                </a:r>
                <a:endParaRPr kumimoji="0" lang="zh-CN" altLang="en-US" sz="12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6" name="圆角矩形 45"/>
              <p:cNvSpPr/>
              <p:nvPr/>
            </p:nvSpPr>
            <p:spPr>
              <a:xfrm>
                <a:off x="10810" y="3780"/>
                <a:ext cx="3956" cy="1635"/>
              </a:xfrm>
              <a:prstGeom prst="roundRect">
                <a:avLst/>
              </a:prstGeom>
              <a:solidFill>
                <a:srgbClr val="D9E8F9"/>
              </a:solidFill>
              <a:ln>
                <a:solidFill>
                  <a:srgbClr val="9EBF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1200" cap="none" spc="0" normalizeH="0" baseline="0" noProof="1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1" name="圆角矩形 50"/>
              <p:cNvSpPr/>
              <p:nvPr/>
            </p:nvSpPr>
            <p:spPr>
              <a:xfrm>
                <a:off x="14533" y="6650"/>
                <a:ext cx="3190" cy="510"/>
              </a:xfrm>
              <a:prstGeom prst="roundRect">
                <a:avLst/>
              </a:prstGeom>
              <a:solidFill>
                <a:srgbClr val="FEE8D5"/>
              </a:solidFill>
              <a:ln>
                <a:solidFill>
                  <a:srgbClr val="F9C08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软硬件协同设计</a:t>
                </a:r>
                <a:endParaRPr kumimoji="0" lang="zh-CN" altLang="en-US" sz="12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3" name="圆角矩形 62"/>
              <p:cNvSpPr/>
              <p:nvPr/>
            </p:nvSpPr>
            <p:spPr>
              <a:xfrm>
                <a:off x="10962" y="4793"/>
                <a:ext cx="993" cy="510"/>
              </a:xfrm>
              <a:prstGeom prst="roundRect">
                <a:avLst/>
              </a:prstGeom>
              <a:solidFill>
                <a:srgbClr val="D9E8F9"/>
              </a:solidFill>
              <a:ln>
                <a:solidFill>
                  <a:srgbClr val="98BE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虚拟</a:t>
                </a:r>
                <a:endParaRPr kumimoji="0" lang="zh-CN" altLang="en-US" sz="12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化云</a:t>
                </a:r>
                <a:endParaRPr kumimoji="0" lang="zh-CN" altLang="en-US" sz="12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5" name="圆角矩形 64"/>
              <p:cNvSpPr/>
              <p:nvPr/>
            </p:nvSpPr>
            <p:spPr>
              <a:xfrm>
                <a:off x="12062" y="4793"/>
                <a:ext cx="1173" cy="510"/>
              </a:xfrm>
              <a:prstGeom prst="roundRect">
                <a:avLst/>
              </a:prstGeom>
              <a:solidFill>
                <a:srgbClr val="D9E8F9"/>
              </a:solidFill>
              <a:ln>
                <a:solidFill>
                  <a:srgbClr val="98BE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分区云</a:t>
                </a:r>
                <a:endParaRPr kumimoji="0" lang="zh-CN" altLang="en-US" sz="12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6" name="圆角矩形 65"/>
              <p:cNvSpPr/>
              <p:nvPr/>
            </p:nvSpPr>
            <p:spPr>
              <a:xfrm>
                <a:off x="13407" y="4793"/>
                <a:ext cx="1173" cy="510"/>
              </a:xfrm>
              <a:prstGeom prst="roundRect">
                <a:avLst/>
              </a:prstGeom>
              <a:solidFill>
                <a:srgbClr val="D9E8F9"/>
              </a:solidFill>
              <a:ln>
                <a:solidFill>
                  <a:srgbClr val="98BE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混合云</a:t>
                </a:r>
                <a:endParaRPr kumimoji="0" lang="zh-CN" altLang="en-US" sz="12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7209" name="组合 78"/>
              <p:cNvGrpSpPr/>
              <p:nvPr/>
            </p:nvGrpSpPr>
            <p:grpSpPr>
              <a:xfrm>
                <a:off x="12061" y="3811"/>
                <a:ext cx="1202" cy="906"/>
                <a:chOff x="12139" y="4354"/>
                <a:chExt cx="1202" cy="745"/>
              </a:xfrm>
            </p:grpSpPr>
            <p:sp>
              <p:nvSpPr>
                <p:cNvPr id="71" name="圆角矩形 70"/>
                <p:cNvSpPr/>
                <p:nvPr/>
              </p:nvSpPr>
              <p:spPr>
                <a:xfrm>
                  <a:off x="12140" y="4374"/>
                  <a:ext cx="1170" cy="726"/>
                </a:xfrm>
                <a:prstGeom prst="roundRect">
                  <a:avLst>
                    <a:gd name="adj" fmla="val 13660"/>
                  </a:avLst>
                </a:prstGeom>
                <a:solidFill>
                  <a:srgbClr val="D9E8F9"/>
                </a:solidFill>
                <a:ln>
                  <a:solidFill>
                    <a:srgbClr val="98BED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altLang="zh-CN" sz="12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11" name="文本框 71"/>
                <p:cNvSpPr txBox="1"/>
                <p:nvPr/>
              </p:nvSpPr>
              <p:spPr>
                <a:xfrm>
                  <a:off x="12201" y="4354"/>
                  <a:ext cx="1140" cy="313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1200" b="1" dirty="0">
                      <a:solidFill>
                        <a:srgbClr val="0070C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宋体" panose="02010600030101010101" pitchFamily="2" charset="-122"/>
                    </a:rPr>
                    <a:t>App-A</a:t>
                  </a:r>
                  <a:endParaRPr lang="en-US" altLang="zh-CN" sz="1200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宋体" panose="02010600030101010101" pitchFamily="2" charset="-122"/>
                  </a:endParaRPr>
                </a:p>
              </p:txBody>
            </p:sp>
            <p:sp>
              <p:nvSpPr>
                <p:cNvPr id="73" name="圆角矩形 72"/>
                <p:cNvSpPr/>
                <p:nvPr/>
              </p:nvSpPr>
              <p:spPr>
                <a:xfrm>
                  <a:off x="12210" y="4719"/>
                  <a:ext cx="1018" cy="341"/>
                </a:xfrm>
                <a:prstGeom prst="roundRect">
                  <a:avLst>
                    <a:gd name="adj" fmla="val 17932"/>
                  </a:avLst>
                </a:prstGeom>
                <a:solidFill>
                  <a:srgbClr val="D9E8F9"/>
                </a:solidFill>
                <a:ln w="9525">
                  <a:solidFill>
                    <a:srgbClr val="0070C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2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  <a:sym typeface="+mn-ea"/>
                    </a:rPr>
                    <a:t>Service</a:t>
                  </a:r>
                  <a:endParaRPr kumimoji="0" lang="en-US" altLang="zh-CN" sz="12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endParaRPr>
                </a:p>
              </p:txBody>
            </p:sp>
          </p:grpSp>
          <p:sp>
            <p:nvSpPr>
              <p:cNvPr id="7213" name="文本框 73"/>
              <p:cNvSpPr txBox="1"/>
              <p:nvPr/>
            </p:nvSpPr>
            <p:spPr>
              <a:xfrm>
                <a:off x="13115" y="4074"/>
                <a:ext cx="635" cy="50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/>
              <a:p>
                <a:r>
                  <a:rPr lang="en-US" altLang="zh-CN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...</a:t>
                </a:r>
                <a:endPara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214" name="组合 77"/>
              <p:cNvGrpSpPr/>
              <p:nvPr/>
            </p:nvGrpSpPr>
            <p:grpSpPr>
              <a:xfrm>
                <a:off x="13407" y="3810"/>
                <a:ext cx="1173" cy="905"/>
                <a:chOff x="13466" y="4359"/>
                <a:chExt cx="1173" cy="744"/>
              </a:xfrm>
            </p:grpSpPr>
            <p:sp>
              <p:nvSpPr>
                <p:cNvPr id="75" name="圆角矩形 74"/>
                <p:cNvSpPr/>
                <p:nvPr/>
              </p:nvSpPr>
              <p:spPr>
                <a:xfrm>
                  <a:off x="13466" y="4380"/>
                  <a:ext cx="1173" cy="723"/>
                </a:xfrm>
                <a:prstGeom prst="roundRect">
                  <a:avLst>
                    <a:gd name="adj" fmla="val 13660"/>
                  </a:avLst>
                </a:prstGeom>
                <a:solidFill>
                  <a:srgbClr val="D9E8F9"/>
                </a:solidFill>
                <a:ln>
                  <a:solidFill>
                    <a:srgbClr val="98BED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altLang="zh-CN" sz="12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16" name="文本框 75"/>
                <p:cNvSpPr txBox="1"/>
                <p:nvPr/>
              </p:nvSpPr>
              <p:spPr>
                <a:xfrm>
                  <a:off x="13490" y="4359"/>
                  <a:ext cx="1065" cy="31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1200" b="1" dirty="0">
                      <a:solidFill>
                        <a:srgbClr val="0070C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宋体" panose="02010600030101010101" pitchFamily="2" charset="-122"/>
                    </a:rPr>
                    <a:t>App-B</a:t>
                  </a:r>
                  <a:endParaRPr lang="en-US" altLang="zh-CN" sz="1200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宋体" panose="02010600030101010101" pitchFamily="2" charset="-122"/>
                  </a:endParaRPr>
                </a:p>
              </p:txBody>
            </p:sp>
            <p:sp>
              <p:nvSpPr>
                <p:cNvPr id="77" name="圆角矩形 76"/>
                <p:cNvSpPr/>
                <p:nvPr/>
              </p:nvSpPr>
              <p:spPr>
                <a:xfrm>
                  <a:off x="13536" y="4725"/>
                  <a:ext cx="1018" cy="323"/>
                </a:xfrm>
                <a:prstGeom prst="roundRect">
                  <a:avLst>
                    <a:gd name="adj" fmla="val 17932"/>
                  </a:avLst>
                </a:prstGeom>
                <a:solidFill>
                  <a:srgbClr val="D9E8F9"/>
                </a:solidFill>
                <a:ln w="9525">
                  <a:solidFill>
                    <a:srgbClr val="0070C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2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Service</a:t>
                  </a:r>
                  <a:endParaRPr kumimoji="0" lang="en-US" altLang="zh-CN" sz="12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7218" name="文本框 79"/>
              <p:cNvSpPr txBox="1"/>
              <p:nvPr/>
            </p:nvSpPr>
            <p:spPr>
              <a:xfrm>
                <a:off x="10824" y="3759"/>
                <a:ext cx="1193" cy="100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/>
              <a:p>
                <a:pPr marL="171450" indent="-171450">
                  <a:buFont typeface="Wingdings" panose="05000000000000000000" pitchFamily="2" charset="2"/>
                  <a:buChar char="p"/>
                </a:pPr>
                <a:r>
                  <a:rPr lang="en-US" altLang="zh-CN" sz="1200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IaaS</a:t>
                </a:r>
                <a:endParaRPr lang="en-US" altLang="zh-CN" sz="12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50" indent="-171450">
                  <a:buFont typeface="Wingdings" panose="05000000000000000000" pitchFamily="2" charset="2"/>
                  <a:buChar char="p"/>
                </a:pPr>
                <a:r>
                  <a:rPr lang="en-US" altLang="zh-CN" sz="1200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SaaS</a:t>
                </a:r>
                <a:endParaRPr lang="en-US" altLang="zh-CN" sz="12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50" indent="-171450">
                  <a:buFont typeface="Wingdings" panose="05000000000000000000" pitchFamily="2" charset="2"/>
                  <a:buChar char="p"/>
                </a:pPr>
                <a:r>
                  <a:rPr lang="en-US" altLang="zh-CN" sz="1200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PaaS</a:t>
                </a:r>
                <a:endParaRPr lang="en-US" altLang="zh-CN" sz="12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" name="圆角矩形 80"/>
              <p:cNvSpPr/>
              <p:nvPr/>
            </p:nvSpPr>
            <p:spPr>
              <a:xfrm>
                <a:off x="14838" y="3780"/>
                <a:ext cx="3190" cy="1633"/>
              </a:xfrm>
              <a:prstGeom prst="roundRect">
                <a:avLst/>
              </a:prstGeom>
              <a:solidFill>
                <a:srgbClr val="D9E8F9"/>
              </a:solidFill>
              <a:ln>
                <a:solidFill>
                  <a:srgbClr val="9EBF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1200" cap="none" spc="0" normalizeH="0" baseline="0" noProof="1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220" name="文本框 81"/>
              <p:cNvSpPr txBox="1"/>
              <p:nvPr/>
            </p:nvSpPr>
            <p:spPr>
              <a:xfrm>
                <a:off x="15029" y="3834"/>
                <a:ext cx="1130" cy="43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 anchorCtr="0"/>
              <a:p>
                <a:pPr marL="171450" indent="-171450">
                  <a:buFont typeface="Wingdings" panose="05000000000000000000" pitchFamily="2" charset="2"/>
                  <a:buChar char="p"/>
                </a:pPr>
                <a:r>
                  <a:rPr lang="en-US" altLang="zh-CN" sz="1200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FaaS</a:t>
                </a:r>
                <a:endParaRPr lang="en-US" altLang="zh-CN" sz="12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" name="圆角矩形 85"/>
              <p:cNvSpPr/>
              <p:nvPr/>
            </p:nvSpPr>
            <p:spPr>
              <a:xfrm>
                <a:off x="15845" y="4108"/>
                <a:ext cx="903" cy="360"/>
              </a:xfrm>
              <a:prstGeom prst="roundRect">
                <a:avLst>
                  <a:gd name="adj" fmla="val 17932"/>
                </a:avLst>
              </a:prstGeom>
              <a:solidFill>
                <a:srgbClr val="D9E8F9"/>
              </a:solidFill>
              <a:ln w="9525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2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Fn-A</a:t>
                </a:r>
                <a:endParaRPr kumimoji="0" lang="en-US" altLang="zh-CN" sz="12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9" name="圆角矩形 88"/>
              <p:cNvSpPr/>
              <p:nvPr/>
            </p:nvSpPr>
            <p:spPr>
              <a:xfrm>
                <a:off x="16858" y="4108"/>
                <a:ext cx="905" cy="362"/>
              </a:xfrm>
              <a:prstGeom prst="roundRect">
                <a:avLst>
                  <a:gd name="adj" fmla="val 17932"/>
                </a:avLst>
              </a:prstGeom>
              <a:solidFill>
                <a:srgbClr val="D9E8F9"/>
              </a:solidFill>
              <a:ln w="9525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2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Fn-B</a:t>
                </a:r>
                <a:endParaRPr kumimoji="0" lang="en-US" altLang="zh-CN" sz="12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90" name="圆角矩形 89"/>
              <p:cNvSpPr/>
              <p:nvPr/>
            </p:nvSpPr>
            <p:spPr>
              <a:xfrm>
                <a:off x="14930" y="4793"/>
                <a:ext cx="2873" cy="510"/>
              </a:xfrm>
              <a:prstGeom prst="roundRect">
                <a:avLst/>
              </a:prstGeom>
              <a:solidFill>
                <a:srgbClr val="D9E8F9"/>
              </a:solidFill>
              <a:ln>
                <a:solidFill>
                  <a:srgbClr val="98BE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2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Serverless</a:t>
                </a:r>
                <a:endParaRPr kumimoji="0" lang="zh-CN" altLang="en-US" sz="12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91" name="圆角矩形 90"/>
              <p:cNvSpPr/>
              <p:nvPr/>
            </p:nvSpPr>
            <p:spPr>
              <a:xfrm>
                <a:off x="16233" y="4883"/>
                <a:ext cx="1500" cy="327"/>
              </a:xfrm>
              <a:prstGeom prst="roundRect">
                <a:avLst/>
              </a:prstGeom>
              <a:solidFill>
                <a:srgbClr val="D9E8F9"/>
              </a:solidFill>
              <a:ln>
                <a:solidFill>
                  <a:srgbClr val="98BE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195" rIns="0" bIns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2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Eevnt Bridge</a:t>
                </a:r>
                <a:endParaRPr kumimoji="0" lang="en-US" altLang="zh-CN" sz="12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92" name="圆角矩形 91"/>
              <p:cNvSpPr/>
              <p:nvPr/>
            </p:nvSpPr>
            <p:spPr>
              <a:xfrm>
                <a:off x="14950" y="4255"/>
                <a:ext cx="748" cy="393"/>
              </a:xfrm>
              <a:prstGeom prst="roundRect">
                <a:avLst/>
              </a:prstGeom>
              <a:solidFill>
                <a:srgbClr val="D9E8F9"/>
              </a:solidFill>
              <a:ln>
                <a:solidFill>
                  <a:srgbClr val="98BE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2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BaaS</a:t>
                </a:r>
                <a:endParaRPr kumimoji="0" lang="en-US" altLang="zh-CN" sz="12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cxnSp>
            <p:nvCxnSpPr>
              <p:cNvPr id="93" name="直接箭头连接符 92"/>
              <p:cNvCxnSpPr/>
              <p:nvPr/>
            </p:nvCxnSpPr>
            <p:spPr>
              <a:xfrm flipH="1">
                <a:off x="17250" y="4490"/>
                <a:ext cx="120" cy="27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箭头连接符 93"/>
              <p:cNvCxnSpPr/>
              <p:nvPr/>
            </p:nvCxnSpPr>
            <p:spPr>
              <a:xfrm>
                <a:off x="16355" y="4493"/>
                <a:ext cx="120" cy="27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228" name="组合 99"/>
              <p:cNvGrpSpPr/>
              <p:nvPr/>
            </p:nvGrpSpPr>
            <p:grpSpPr>
              <a:xfrm>
                <a:off x="10747" y="2472"/>
                <a:ext cx="3748" cy="1041"/>
                <a:chOff x="10747" y="3270"/>
                <a:chExt cx="3748" cy="808"/>
              </a:xfrm>
            </p:grpSpPr>
            <p:sp>
              <p:nvSpPr>
                <p:cNvPr id="95" name="圆角矩形 94"/>
                <p:cNvSpPr/>
                <p:nvPr/>
              </p:nvSpPr>
              <p:spPr>
                <a:xfrm>
                  <a:off x="10810" y="3270"/>
                  <a:ext cx="3686" cy="805"/>
                </a:xfrm>
                <a:prstGeom prst="roundRect">
                  <a:avLst/>
                </a:prstGeom>
                <a:solidFill>
                  <a:srgbClr val="D4E9D3"/>
                </a:solidFill>
                <a:ln>
                  <a:solidFill>
                    <a:srgbClr val="85C08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1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6" name="圆角矩形 95"/>
                <p:cNvSpPr/>
                <p:nvPr/>
              </p:nvSpPr>
              <p:spPr>
                <a:xfrm>
                  <a:off x="11102" y="3571"/>
                  <a:ext cx="915" cy="396"/>
                </a:xfrm>
                <a:prstGeom prst="roundRect">
                  <a:avLst/>
                </a:prstGeom>
                <a:solidFill>
                  <a:srgbClr val="D4E9D3"/>
                </a:solidFill>
                <a:ln>
                  <a:solidFill>
                    <a:srgbClr val="85C082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8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0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BigData</a:t>
                  </a:r>
                  <a:endParaRPr kumimoji="0" lang="en-US" altLang="zh-CN" sz="10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7" name="圆角矩形 96"/>
                <p:cNvSpPr/>
                <p:nvPr/>
              </p:nvSpPr>
              <p:spPr>
                <a:xfrm>
                  <a:off x="12240" y="3571"/>
                  <a:ext cx="913" cy="396"/>
                </a:xfrm>
                <a:prstGeom prst="roundRect">
                  <a:avLst/>
                </a:prstGeom>
                <a:solidFill>
                  <a:srgbClr val="D4E9D3"/>
                </a:solidFill>
                <a:ln>
                  <a:solidFill>
                    <a:srgbClr val="85C082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8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0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Machine</a:t>
                  </a:r>
                  <a:endParaRPr kumimoji="0" lang="en-US" altLang="zh-CN" sz="10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  <a:p>
                  <a:pPr marL="0" marR="0" lvl="0" indent="0" algn="ctr" defTabSz="914400" rtl="0" eaLnBrk="1" fontAlgn="base" latinLnBrk="0" hangingPunct="1">
                    <a:lnSpc>
                      <a:spcPct val="8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0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Learning</a:t>
                  </a:r>
                  <a:endParaRPr kumimoji="0" lang="en-US" altLang="zh-CN" sz="10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8" name="圆角矩形 97"/>
                <p:cNvSpPr/>
                <p:nvPr/>
              </p:nvSpPr>
              <p:spPr>
                <a:xfrm>
                  <a:off x="13342" y="3571"/>
                  <a:ext cx="913" cy="396"/>
                </a:xfrm>
                <a:prstGeom prst="roundRect">
                  <a:avLst/>
                </a:prstGeom>
                <a:solidFill>
                  <a:srgbClr val="D4E9D3"/>
                </a:solidFill>
                <a:ln>
                  <a:solidFill>
                    <a:srgbClr val="85C082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8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0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Micro-</a:t>
                  </a:r>
                  <a:endParaRPr kumimoji="0" lang="en-US" altLang="zh-CN" sz="10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  <a:p>
                  <a:pPr marL="0" marR="0" lvl="0" indent="0" algn="ctr" defTabSz="914400" rtl="0" eaLnBrk="1" fontAlgn="base" latinLnBrk="0" hangingPunct="1">
                    <a:lnSpc>
                      <a:spcPct val="8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0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services</a:t>
                  </a:r>
                  <a:endParaRPr kumimoji="0" lang="en-US" altLang="zh-CN" sz="10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33" name="文本框 98"/>
                <p:cNvSpPr txBox="1"/>
                <p:nvPr/>
              </p:nvSpPr>
              <p:spPr>
                <a:xfrm>
                  <a:off x="10747" y="3280"/>
                  <a:ext cx="1702" cy="25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t" anchorCtr="0"/>
                <a:p>
                  <a:pPr algn="ctr"/>
                  <a:r>
                    <a:rPr lang="zh-CN" altLang="en-US" sz="1200" b="1" dirty="0">
                      <a:solidFill>
                        <a:srgbClr val="379833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宋体" panose="02010600030101010101" pitchFamily="2" charset="-122"/>
                    </a:rPr>
                    <a:t>云应用场景</a:t>
                  </a:r>
                  <a:endParaRPr lang="zh-CN" altLang="en-US" sz="1200" b="1" dirty="0">
                    <a:solidFill>
                      <a:srgbClr val="3798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宋体" panose="02010600030101010101" pitchFamily="2" charset="-122"/>
                  </a:endParaRPr>
                </a:p>
              </p:txBody>
            </p:sp>
          </p:grpSp>
          <p:grpSp>
            <p:nvGrpSpPr>
              <p:cNvPr id="7234" name="组合 100"/>
              <p:cNvGrpSpPr/>
              <p:nvPr/>
            </p:nvGrpSpPr>
            <p:grpSpPr>
              <a:xfrm>
                <a:off x="14532" y="2430"/>
                <a:ext cx="3495" cy="1083"/>
                <a:chOff x="10569" y="3149"/>
                <a:chExt cx="3495" cy="840"/>
              </a:xfrm>
            </p:grpSpPr>
            <p:sp>
              <p:nvSpPr>
                <p:cNvPr id="102" name="圆角矩形 101"/>
                <p:cNvSpPr/>
                <p:nvPr/>
              </p:nvSpPr>
              <p:spPr>
                <a:xfrm>
                  <a:off x="10967" y="3180"/>
                  <a:ext cx="3098" cy="809"/>
                </a:xfrm>
                <a:prstGeom prst="roundRect">
                  <a:avLst/>
                </a:prstGeom>
                <a:solidFill>
                  <a:srgbClr val="D4E9D3"/>
                </a:solidFill>
                <a:ln>
                  <a:solidFill>
                    <a:srgbClr val="85C08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1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3" name="圆角矩形 102"/>
                <p:cNvSpPr/>
                <p:nvPr/>
              </p:nvSpPr>
              <p:spPr>
                <a:xfrm>
                  <a:off x="11195" y="3483"/>
                  <a:ext cx="1475" cy="396"/>
                </a:xfrm>
                <a:prstGeom prst="roundRect">
                  <a:avLst/>
                </a:prstGeom>
                <a:solidFill>
                  <a:srgbClr val="D4E9D3"/>
                </a:solidFill>
                <a:ln>
                  <a:solidFill>
                    <a:srgbClr val="85C082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36195" rIns="0" bIns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8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2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Benchmark</a:t>
                  </a:r>
                  <a:r>
                    <a:rPr kumimoji="0" lang="zh-CN" altLang="en-US" sz="12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应用基准</a:t>
                  </a:r>
                  <a:endParaRPr kumimoji="0" lang="zh-CN" altLang="en-US" sz="12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  <p:sp>
              <p:nvSpPr>
                <p:cNvPr id="105" name="圆角矩形 104"/>
                <p:cNvSpPr/>
                <p:nvPr/>
              </p:nvSpPr>
              <p:spPr>
                <a:xfrm>
                  <a:off x="12812" y="3360"/>
                  <a:ext cx="1073" cy="518"/>
                </a:xfrm>
                <a:prstGeom prst="roundRect">
                  <a:avLst/>
                </a:prstGeom>
                <a:solidFill>
                  <a:srgbClr val="D4E9D3"/>
                </a:solidFill>
                <a:ln>
                  <a:solidFill>
                    <a:srgbClr val="85C082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36195" rIns="0" bIns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2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云标准与</a:t>
                  </a:r>
                  <a:endParaRPr kumimoji="0" lang="zh-CN" altLang="en-US" sz="12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200" b="0" i="0" u="none" strike="noStrike" kern="1200" cap="none" spc="0" normalizeH="0" baseline="0" noProof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度量体系</a:t>
                  </a:r>
                  <a:endParaRPr kumimoji="0" lang="zh-CN" altLang="en-US" sz="12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38" name="文本框 105"/>
                <p:cNvSpPr txBox="1"/>
                <p:nvPr/>
              </p:nvSpPr>
              <p:spPr>
                <a:xfrm>
                  <a:off x="10569" y="3149"/>
                  <a:ext cx="2510" cy="29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1200" b="1" dirty="0">
                      <a:solidFill>
                        <a:srgbClr val="379833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宋体" panose="02010600030101010101" pitchFamily="2" charset="-122"/>
                    </a:rPr>
                    <a:t>下一代云标准</a:t>
                  </a:r>
                  <a:endParaRPr lang="zh-CN" altLang="en-US" sz="1200" b="1" dirty="0">
                    <a:solidFill>
                      <a:srgbClr val="3798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宋体" panose="02010600030101010101" pitchFamily="2" charset="-122"/>
                  </a:endParaRPr>
                </a:p>
              </p:txBody>
            </p:sp>
          </p:grpSp>
          <p:cxnSp>
            <p:nvCxnSpPr>
              <p:cNvPr id="112" name="曲线连接符 111"/>
              <p:cNvCxnSpPr/>
              <p:nvPr/>
            </p:nvCxnSpPr>
            <p:spPr>
              <a:xfrm rot="5400000">
                <a:off x="16287" y="5382"/>
                <a:ext cx="283" cy="115"/>
              </a:xfrm>
              <a:prstGeom prst="curvedConnector3">
                <a:avLst>
                  <a:gd name="adj1" fmla="val 38676"/>
                </a:avLst>
              </a:prstGeom>
              <a:ln>
                <a:solidFill>
                  <a:schemeClr val="tx1"/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曲线连接符 112"/>
              <p:cNvCxnSpPr/>
              <p:nvPr/>
            </p:nvCxnSpPr>
            <p:spPr>
              <a:xfrm rot="5400000">
                <a:off x="11439" y="5427"/>
                <a:ext cx="283" cy="115"/>
              </a:xfrm>
              <a:prstGeom prst="curvedConnector3">
                <a:avLst>
                  <a:gd name="adj1" fmla="val 38676"/>
                </a:avLst>
              </a:prstGeom>
              <a:ln>
                <a:solidFill>
                  <a:schemeClr val="tx1"/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曲线连接符 113"/>
              <p:cNvCxnSpPr/>
              <p:nvPr/>
            </p:nvCxnSpPr>
            <p:spPr>
              <a:xfrm rot="5400000">
                <a:off x="12494" y="5427"/>
                <a:ext cx="283" cy="115"/>
              </a:xfrm>
              <a:prstGeom prst="curvedConnector3">
                <a:avLst>
                  <a:gd name="adj1" fmla="val 38676"/>
                </a:avLst>
              </a:prstGeom>
              <a:ln>
                <a:solidFill>
                  <a:schemeClr val="tx1"/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曲线连接符 114"/>
              <p:cNvCxnSpPr/>
              <p:nvPr/>
            </p:nvCxnSpPr>
            <p:spPr>
              <a:xfrm rot="5400000">
                <a:off x="13817" y="5427"/>
                <a:ext cx="283" cy="115"/>
              </a:xfrm>
              <a:prstGeom prst="curvedConnector3">
                <a:avLst>
                  <a:gd name="adj1" fmla="val 38676"/>
                </a:avLst>
              </a:prstGeom>
              <a:ln>
                <a:solidFill>
                  <a:schemeClr val="tx1"/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上下箭头 115"/>
              <p:cNvSpPr/>
              <p:nvPr/>
            </p:nvSpPr>
            <p:spPr>
              <a:xfrm>
                <a:off x="12435" y="7213"/>
                <a:ext cx="228" cy="340"/>
              </a:xfrm>
              <a:prstGeom prst="upDownArrow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1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7" name="上下箭头 116"/>
              <p:cNvSpPr/>
              <p:nvPr/>
            </p:nvSpPr>
            <p:spPr>
              <a:xfrm>
                <a:off x="16148" y="7230"/>
                <a:ext cx="228" cy="340"/>
              </a:xfrm>
              <a:prstGeom prst="upDownArrow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1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cxnSp>
            <p:nvCxnSpPr>
              <p:cNvPr id="118" name="曲线连接符 117"/>
              <p:cNvCxnSpPr/>
              <p:nvPr/>
            </p:nvCxnSpPr>
            <p:spPr>
              <a:xfrm rot="10800000" flipV="1">
                <a:off x="14255" y="2790"/>
                <a:ext cx="788" cy="325"/>
              </a:xfrm>
              <a:prstGeom prst="curved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箭头连接符 118"/>
              <p:cNvCxnSpPr>
                <a:stCxn id="95" idx="2"/>
                <a:endCxn id="46" idx="0"/>
              </p:cNvCxnSpPr>
              <p:nvPr/>
            </p:nvCxnSpPr>
            <p:spPr>
              <a:xfrm>
                <a:off x="12652" y="3513"/>
                <a:ext cx="0" cy="26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箭头连接符 119"/>
              <p:cNvCxnSpPr>
                <a:stCxn id="95" idx="2"/>
                <a:endCxn id="46" idx="0"/>
              </p:cNvCxnSpPr>
              <p:nvPr/>
            </p:nvCxnSpPr>
            <p:spPr>
              <a:xfrm>
                <a:off x="13800" y="3488"/>
                <a:ext cx="0" cy="26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箭头连接符 120"/>
              <p:cNvCxnSpPr>
                <a:stCxn id="95" idx="2"/>
                <a:endCxn id="46" idx="0"/>
              </p:cNvCxnSpPr>
              <p:nvPr/>
            </p:nvCxnSpPr>
            <p:spPr>
              <a:xfrm>
                <a:off x="11560" y="3513"/>
                <a:ext cx="0" cy="26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6" name="右箭头 125"/>
            <p:cNvSpPr/>
            <p:nvPr/>
          </p:nvSpPr>
          <p:spPr>
            <a:xfrm rot="16200000">
              <a:off x="15324" y="5294"/>
              <a:ext cx="6068" cy="275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54000">
                  <a:schemeClr val="bg1">
                    <a:lumMod val="85000"/>
                  </a:schemeClr>
                </a:gs>
                <a:gs pos="8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250" name="文本框 124"/>
            <p:cNvSpPr txBox="1"/>
            <p:nvPr/>
          </p:nvSpPr>
          <p:spPr>
            <a:xfrm>
              <a:off x="18105" y="3753"/>
              <a:ext cx="545" cy="154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系统软件栈扁平化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抽象化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" name="直接箭头连接符 1"/>
            <p:cNvCxnSpPr>
              <a:stCxn id="95" idx="2"/>
              <a:endCxn id="46" idx="0"/>
            </p:cNvCxnSpPr>
            <p:nvPr/>
          </p:nvCxnSpPr>
          <p:spPr>
            <a:xfrm>
              <a:off x="10825" y="8883"/>
              <a:ext cx="7370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52" name="文本框 123"/>
            <p:cNvSpPr txBox="1"/>
            <p:nvPr/>
          </p:nvSpPr>
          <p:spPr>
            <a:xfrm>
              <a:off x="13030" y="8690"/>
              <a:ext cx="2715" cy="363"/>
            </a:xfrm>
            <a:prstGeom prst="rect">
              <a:avLst/>
            </a:prstGeom>
            <a:solidFill>
              <a:schemeClr val="bg1">
                <a:alpha val="65096"/>
              </a:schemeClr>
            </a:solidFill>
            <a:ln w="9525">
              <a:noFill/>
            </a:ln>
          </p:spPr>
          <p:txBody>
            <a:bodyPr lIns="36195" tIns="17780" rIns="0" bIns="0" anchor="t" anchorCtr="0"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松耦合，分散式基础架构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54" name="文本框 3"/>
            <p:cNvSpPr txBox="1"/>
            <p:nvPr/>
          </p:nvSpPr>
          <p:spPr>
            <a:xfrm>
              <a:off x="13090" y="2205"/>
              <a:ext cx="1415" cy="33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>
                <a:lnSpc>
                  <a:spcPct val="80000"/>
                </a:lnSpc>
              </a:pP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......</a:t>
              </a:r>
              <a:endPara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14838" y="3557"/>
              <a:ext cx="3190" cy="1633"/>
            </a:xfrm>
            <a:prstGeom prst="round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0" name="文本框 108"/>
          <p:cNvSpPr txBox="1"/>
          <p:nvPr>
            <p:custDataLst>
              <p:tags r:id="rId2"/>
            </p:custDataLst>
          </p:nvPr>
        </p:nvSpPr>
        <p:spPr>
          <a:xfrm>
            <a:off x="49848" y="188595"/>
            <a:ext cx="9698037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业务场景需求和软硬件技术进步推动云计算不断产生变革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63525" y="1410970"/>
            <a:ext cx="3768090" cy="4669155"/>
            <a:chOff x="415" y="2222"/>
            <a:chExt cx="5934" cy="7353"/>
          </a:xfrm>
        </p:grpSpPr>
        <p:sp>
          <p:nvSpPr>
            <p:cNvPr id="8" name="文本框 7"/>
            <p:cNvSpPr txBox="1"/>
            <p:nvPr/>
          </p:nvSpPr>
          <p:spPr>
            <a:xfrm>
              <a:off x="415" y="2222"/>
              <a:ext cx="5934" cy="7277"/>
            </a:xfrm>
            <a:prstGeom prst="rect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6195" tIns="36195" rIns="36195" bIns="36195" rtlCol="0" anchor="t" anchorCtr="0">
              <a:noAutofit/>
            </a:bodyPr>
            <a:p>
              <a:pPr lvl="0" algn="l">
                <a:buClrTx/>
                <a:buSzTx/>
                <a:buFontTx/>
              </a:pP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5" name="矩形: 圆角 14"/>
            <p:cNvSpPr/>
            <p:nvPr>
              <p:custDataLst>
                <p:tags r:id="rId1"/>
              </p:custDataLst>
            </p:nvPr>
          </p:nvSpPr>
          <p:spPr>
            <a:xfrm>
              <a:off x="576" y="2336"/>
              <a:ext cx="5682" cy="95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现有</a:t>
              </a:r>
              <a:r>
                <a:rPr lang="en-US" altLang="zh-CN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Serverless</a:t>
              </a: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</a:t>
              </a:r>
              <a:r>
                <a:rPr lang="zh-CN" altLang="en-US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异构资源抽象能力不足</a:t>
              </a: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难以满足</a:t>
              </a:r>
              <a:r>
                <a:rPr lang="en-US" altLang="zh-CN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AI</a:t>
              </a: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推理应用算力和性能需求</a:t>
              </a:r>
              <a:endPara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2"/>
              </p:custDataLst>
            </p:nvPr>
          </p:nvSpPr>
          <p:spPr>
            <a:xfrm>
              <a:off x="575" y="5781"/>
              <a:ext cx="2627" cy="7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noAutofit/>
            </a:bodyPr>
            <a:p>
              <a:pPr algn="ctr"/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延迟敏感型的</a:t>
              </a:r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AI</a:t>
              </a: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推理应用性能约束</a:t>
              </a:r>
              <a:endParaRPr lang="zh-CN" altLang="en-US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650" y="3330"/>
              <a:ext cx="2475" cy="2371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225" y="3287"/>
              <a:ext cx="3010" cy="2848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>
              <p:custDataLst>
                <p:tags r:id="rId7"/>
              </p:custDataLst>
            </p:nvPr>
          </p:nvSpPr>
          <p:spPr>
            <a:xfrm>
              <a:off x="3338" y="5781"/>
              <a:ext cx="2921" cy="7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noAutofit/>
            </a:bodyPr>
            <a:p>
              <a:pPr algn="ctr"/>
              <a:r>
                <a:rPr lang="zh-CN" altLang="en-US" sz="12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有限资源抽象导致低适配能力和高延迟</a:t>
              </a:r>
              <a:endParaRPr lang="zh-CN" altLang="en-US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3011" name="内容占位符 2"/>
            <p:cNvSpPr txBox="1"/>
            <p:nvPr>
              <p:custDataLst>
                <p:tags r:id="rId8"/>
              </p:custDataLst>
            </p:nvPr>
          </p:nvSpPr>
          <p:spPr>
            <a:xfrm>
              <a:off x="575" y="6519"/>
              <a:ext cx="5683" cy="305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noAutofit/>
            </a:bodyPr>
            <a:p>
              <a:pPr marL="0" lvl="1" indent="0" fontAlgn="auto">
                <a:lnSpc>
                  <a:spcPct val="110000"/>
                </a:lnSpc>
                <a:spcBef>
                  <a:spcPts val="600"/>
                </a:spcBef>
                <a:buClr>
                  <a:srgbClr val="000000"/>
                </a:buClr>
                <a:buFont typeface="Wingdings" panose="05000000000000000000" charset="0"/>
                <a:buNone/>
              </a:pPr>
              <a:r>
                <a:rPr lang="en-US" altLang="zh-CN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·  </a:t>
              </a:r>
              <a:r>
                <a:rPr lang="zh-CN" altLang="en-US" sz="1400" b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基于</a:t>
              </a:r>
              <a:r>
                <a:rPr lang="en-US" altLang="zh-CN" sz="1400" b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Serverless</a:t>
              </a:r>
              <a:r>
                <a:rPr lang="zh-CN" altLang="en-US" sz="1400" b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的应用适配工作</a:t>
              </a:r>
              <a:endParaRPr lang="zh-CN" altLang="en-US" sz="1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marL="288290" lvl="1" indent="0" fontAlgn="auto">
                <a:lnSpc>
                  <a:spcPct val="110000"/>
                </a:lnSpc>
                <a:spcBef>
                  <a:spcPts val="600"/>
                </a:spcBef>
                <a:buClr>
                  <a:srgbClr val="000000"/>
                </a:buClr>
                <a:buFont typeface="Wingdings" panose="05000000000000000000" charset="0"/>
                <a:buNone/>
              </a:pPr>
              <a:r>
                <a:rPr lang="en-US" altLang="zh-CN" sz="1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·  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Strarling: 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利用函数计算应对数据库突发性查询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  </a:t>
              </a:r>
              <a:endPara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marL="288290" lvl="1" indent="0" fontAlgn="auto">
                <a:lnSpc>
                  <a:spcPct val="110000"/>
                </a:lnSpc>
                <a:spcBef>
                  <a:spcPts val="600"/>
                </a:spcBef>
                <a:buClr>
                  <a:srgbClr val="000000"/>
                </a:buClr>
                <a:buFont typeface="Wingdings" panose="05000000000000000000" charset="0"/>
                <a:buNone/>
              </a:pPr>
              <a:r>
                <a:rPr lang="en-US" altLang="zh-CN" sz="1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·  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Sprocket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: 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视频图像的并行化处理</a:t>
              </a:r>
              <a:endPara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marL="288290" lvl="1" indent="0" fontAlgn="auto">
                <a:lnSpc>
                  <a:spcPct val="110000"/>
                </a:lnSpc>
                <a:spcBef>
                  <a:spcPts val="600"/>
                </a:spcBef>
                <a:buClr>
                  <a:srgbClr val="000000"/>
                </a:buClr>
                <a:buFont typeface="Wingdings" panose="05000000000000000000" charset="0"/>
                <a:buNone/>
              </a:pPr>
              <a:r>
                <a:rPr lang="en-US" altLang="zh-CN" sz="1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·  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Graphless, Flint: 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图数据处理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, 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图计算</a:t>
              </a:r>
              <a:endPara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marL="288290" lvl="1" indent="0" fontAlgn="auto">
                <a:lnSpc>
                  <a:spcPct val="110000"/>
                </a:lnSpc>
                <a:spcBef>
                  <a:spcPts val="600"/>
                </a:spcBef>
                <a:buClr>
                  <a:srgbClr val="000000"/>
                </a:buClr>
                <a:buFont typeface="Wingdings" panose="05000000000000000000" charset="0"/>
                <a:buNone/>
              </a:pPr>
              <a:r>
                <a:rPr lang="en-US" altLang="zh-CN" sz="1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·  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Pywren, Numpywren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：线性代数系统</a:t>
              </a:r>
              <a:endParaRPr lang="zh-CN" altLang="en-US" sz="1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9"/>
              </p:custDataLst>
            </p:nvPr>
          </p:nvSpPr>
          <p:spPr>
            <a:xfrm>
              <a:off x="1073" y="8913"/>
              <a:ext cx="68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...</a:t>
              </a:r>
              <a:endPara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15BE46-C10A-41B7-8207-D68D04A8AE2B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文本框 108"/>
          <p:cNvSpPr txBox="1"/>
          <p:nvPr>
            <p:custDataLst>
              <p:tags r:id="rId10"/>
            </p:custDataLst>
          </p:nvPr>
        </p:nvSpPr>
        <p:spPr>
          <a:xfrm>
            <a:off x="49848" y="188595"/>
            <a:ext cx="9698037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当前阶段的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Serverless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计算系统尚无法实现高品质云计算目标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247515" y="1410970"/>
            <a:ext cx="3768090" cy="4669155"/>
            <a:chOff x="6689" y="2222"/>
            <a:chExt cx="5934" cy="7353"/>
          </a:xfrm>
        </p:grpSpPr>
        <p:sp>
          <p:nvSpPr>
            <p:cNvPr id="38" name="文本框 37"/>
            <p:cNvSpPr txBox="1"/>
            <p:nvPr>
              <p:custDataLst>
                <p:tags r:id="rId11"/>
              </p:custDataLst>
            </p:nvPr>
          </p:nvSpPr>
          <p:spPr>
            <a:xfrm>
              <a:off x="6689" y="2222"/>
              <a:ext cx="5934" cy="7277"/>
            </a:xfrm>
            <a:prstGeom prst="rect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6195" tIns="36195" rIns="36195" bIns="36195" rtlCol="0" anchor="t" anchorCtr="0">
              <a:noAutofit/>
            </a:bodyPr>
            <a:p>
              <a:pPr lvl="0" algn="l">
                <a:buClrTx/>
                <a:buSzTx/>
                <a:buFontTx/>
              </a:pP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pic>
          <p:nvPicPr>
            <p:cNvPr id="57" name="图片 56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3"/>
            <a:srcRect r="46737"/>
            <a:stretch>
              <a:fillRect/>
            </a:stretch>
          </p:blipFill>
          <p:spPr>
            <a:xfrm>
              <a:off x="9716" y="3423"/>
              <a:ext cx="2771" cy="2278"/>
            </a:xfrm>
            <a:prstGeom prst="rect">
              <a:avLst/>
            </a:prstGeom>
          </p:spPr>
        </p:pic>
        <p:pic>
          <p:nvPicPr>
            <p:cNvPr id="56" name="图片 55"/>
            <p:cNvPicPr/>
            <p:nvPr>
              <p:custDataLst>
                <p:tags r:id="rId14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6878" y="3476"/>
              <a:ext cx="2653" cy="2370"/>
            </a:xfrm>
            <a:prstGeom prst="rect">
              <a:avLst/>
            </a:prstGeom>
          </p:spPr>
        </p:pic>
        <p:sp>
          <p:nvSpPr>
            <p:cNvPr id="39" name="矩形: 圆角 14"/>
            <p:cNvSpPr/>
            <p:nvPr>
              <p:custDataLst>
                <p:tags r:id="rId16"/>
              </p:custDataLst>
            </p:nvPr>
          </p:nvSpPr>
          <p:spPr>
            <a:xfrm>
              <a:off x="6850" y="2336"/>
              <a:ext cx="5682" cy="95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单</a:t>
              </a: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实例</a:t>
              </a: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低</a:t>
              </a: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并发</a:t>
              </a: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和一对一扩容</a:t>
              </a: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设计导致</a:t>
              </a:r>
              <a:r>
                <a:rPr lang="zh-CN" altLang="en-US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系统</a:t>
              </a:r>
              <a:r>
                <a:rPr lang="zh-CN" altLang="en-US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资源使用效率和</a:t>
              </a:r>
              <a:r>
                <a:rPr lang="zh-CN" altLang="en-US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业务</a:t>
              </a:r>
              <a:r>
                <a:rPr lang="zh-CN" altLang="en-US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吞吐</a:t>
              </a:r>
              <a:r>
                <a:rPr lang="zh-CN" altLang="en-US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能力</a:t>
              </a:r>
              <a:r>
                <a:rPr lang="zh-CN" altLang="en-US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低下</a:t>
              </a:r>
              <a:endPara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7"/>
              </p:custDataLst>
            </p:nvPr>
          </p:nvSpPr>
          <p:spPr>
            <a:xfrm>
              <a:off x="6849" y="5781"/>
              <a:ext cx="2627" cy="7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noAutofit/>
            </a:bodyPr>
            <a:p>
              <a:pPr algn="ctr"/>
              <a:r>
                <a:rPr lang="zh-CN" altLang="en-US" sz="12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一对一请求扩容和资源配给导致大量浪费</a:t>
              </a:r>
              <a:endParaRPr lang="zh-CN" altLang="en-US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18"/>
              </p:custDataLst>
            </p:nvPr>
          </p:nvSpPr>
          <p:spPr>
            <a:xfrm>
              <a:off x="9612" y="5781"/>
              <a:ext cx="2921" cy="7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noAutofit/>
            </a:bodyPr>
            <a:p>
              <a:pPr algn="ctr"/>
              <a:r>
                <a:rPr lang="zh-CN" altLang="en-US" sz="12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单实例低并发的处理能力导致低吞吐</a:t>
              </a:r>
              <a:endParaRPr lang="zh-CN" altLang="en-US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4" name="内容占位符 2"/>
            <p:cNvSpPr txBox="1"/>
            <p:nvPr>
              <p:custDataLst>
                <p:tags r:id="rId19"/>
              </p:custDataLst>
            </p:nvPr>
          </p:nvSpPr>
          <p:spPr>
            <a:xfrm>
              <a:off x="6849" y="6519"/>
              <a:ext cx="5683" cy="305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noAutofit/>
            </a:bodyPr>
            <a:p>
              <a:pPr marL="0" lvl="1" indent="0" fontAlgn="auto">
                <a:lnSpc>
                  <a:spcPct val="110000"/>
                </a:lnSpc>
                <a:spcBef>
                  <a:spcPts val="600"/>
                </a:spcBef>
                <a:buClr>
                  <a:srgbClr val="000000"/>
                </a:buClr>
                <a:buFont typeface="Wingdings" panose="05000000000000000000" charset="0"/>
                <a:buNone/>
              </a:pPr>
              <a:r>
                <a:rPr lang="en-US" altLang="zh-CN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·  </a:t>
              </a:r>
              <a:r>
                <a:rPr sz="1400" b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Serverless系统吞吐优化相关工作</a:t>
              </a:r>
              <a:endParaRPr sz="1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marL="288290" lvl="1" indent="0" fontAlgn="auto">
                <a:lnSpc>
                  <a:spcPct val="110000"/>
                </a:lnSpc>
                <a:spcBef>
                  <a:spcPts val="600"/>
                </a:spcBef>
                <a:buClr>
                  <a:srgbClr val="000000"/>
                </a:buClr>
                <a:buFont typeface="Wingdings" panose="05000000000000000000" charset="0"/>
                <a:buNone/>
              </a:pPr>
              <a:r>
                <a:rPr lang="en-US" altLang="zh-CN" sz="1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·  </a:t>
              </a:r>
              <a:r>
                <a:rPr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Kim [PDP 2018]: GPU</a:t>
              </a:r>
              <a:r>
                <a:rPr 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支持</a:t>
              </a:r>
              <a:r>
                <a:rPr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函数计算框架设计</a:t>
              </a:r>
              <a:endParaRPr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marL="288290" lvl="1" indent="0" fontAlgn="auto">
                <a:lnSpc>
                  <a:spcPct val="110000"/>
                </a:lnSpc>
                <a:spcBef>
                  <a:spcPts val="600"/>
                </a:spcBef>
                <a:buClr>
                  <a:srgbClr val="000000"/>
                </a:buClr>
                <a:buFont typeface="Wingdings" panose="05000000000000000000" charset="0"/>
                <a:buNone/>
              </a:pPr>
              <a:r>
                <a:rPr lang="en-US" altLang="zh-CN" sz="1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·  </a:t>
              </a:r>
              <a:r>
                <a:rPr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BATCH [SC 2020]: 利用批处理改善推理吞吐</a:t>
              </a:r>
              <a:endParaRPr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marL="288290" lvl="1" indent="0" fontAlgn="auto">
                <a:lnSpc>
                  <a:spcPct val="110000"/>
                </a:lnSpc>
                <a:spcBef>
                  <a:spcPts val="600"/>
                </a:spcBef>
                <a:buClr>
                  <a:srgbClr val="000000"/>
                </a:buClr>
                <a:buFont typeface="Wingdings" panose="05000000000000000000" charset="0"/>
                <a:buNone/>
              </a:pPr>
              <a:r>
                <a:rPr lang="en-US" altLang="zh-CN" sz="1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·  </a:t>
              </a:r>
              <a:r>
                <a:rPr 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INFaaS</a:t>
              </a:r>
              <a:r>
                <a:rPr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[</a:t>
              </a:r>
              <a:r>
                <a:rPr 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ATC</a:t>
              </a:r>
              <a:r>
                <a:rPr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2020]: </a:t>
              </a:r>
              <a:r>
                <a:rPr 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模型无感知的异构硬件选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</a:t>
              </a:r>
              <a:endPara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marL="288290" lvl="1" indent="0" fontAlgn="auto">
                <a:lnSpc>
                  <a:spcPct val="110000"/>
                </a:lnSpc>
                <a:spcBef>
                  <a:spcPts val="600"/>
                </a:spcBef>
                <a:buClr>
                  <a:srgbClr val="000000"/>
                </a:buClr>
                <a:buFont typeface="Wingdings" panose="05000000000000000000" charset="0"/>
                <a:buNone/>
              </a:pP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  </a:t>
              </a:r>
              <a:r>
                <a:rPr 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择适配</a:t>
              </a:r>
              <a:endParaRPr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20"/>
              </p:custDataLst>
            </p:nvPr>
          </p:nvSpPr>
          <p:spPr>
            <a:xfrm>
              <a:off x="7347" y="8913"/>
              <a:ext cx="68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...</a:t>
              </a:r>
              <a:endPara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5" name="文本框 107"/>
          <p:cNvSpPr txBox="1"/>
          <p:nvPr/>
        </p:nvSpPr>
        <p:spPr>
          <a:xfrm>
            <a:off x="245110" y="908685"/>
            <a:ext cx="1175448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通用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Serverless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计算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难以满足异构计算场景下的性能需求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: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应用适配能力差，系统吞吐效率低，性能不确定性高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7179" name="文本框 23"/>
          <p:cNvSpPr txBox="1"/>
          <p:nvPr/>
        </p:nvSpPr>
        <p:spPr>
          <a:xfrm>
            <a:off x="932815" y="6093460"/>
            <a:ext cx="10046335" cy="666750"/>
          </a:xfrm>
          <a:prstGeom prst="rect">
            <a:avLst/>
          </a:prstGeom>
          <a:solidFill>
            <a:srgbClr val="0070BD"/>
          </a:solidFill>
          <a:ln w="9525">
            <a:noFill/>
          </a:ln>
        </p:spPr>
        <p:txBody>
          <a:bodyPr tIns="107950" anchor="t" anchorCtr="0"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现有的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On-top-of-platform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的研究方法和优化技术并不能彻底解决</a:t>
            </a:r>
            <a:r>
              <a:rPr 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通用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Serverless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计算系统在包括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AI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在内的</a:t>
            </a:r>
            <a:r>
              <a:rPr 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异构计算领域</a:t>
            </a:r>
            <a:endParaRPr 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存在的问题，因此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迫切需要</a:t>
            </a:r>
            <a:r>
              <a:rPr lang="zh-CN" altLang="en-US" sz="1400" b="1" dirty="0">
                <a:solidFill>
                  <a:srgbClr val="E7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研究设计能够满足特定领域专用的Serverless异构计算系统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实现低延迟和高吞吐的服务目标需求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8231505" y="1410970"/>
            <a:ext cx="3768090" cy="4669155"/>
            <a:chOff x="12963" y="2222"/>
            <a:chExt cx="5934" cy="7353"/>
          </a:xfrm>
        </p:grpSpPr>
        <p:sp>
          <p:nvSpPr>
            <p:cNvPr id="47" name="文本框 46"/>
            <p:cNvSpPr txBox="1"/>
            <p:nvPr>
              <p:custDataLst>
                <p:tags r:id="rId21"/>
              </p:custDataLst>
            </p:nvPr>
          </p:nvSpPr>
          <p:spPr>
            <a:xfrm>
              <a:off x="12963" y="2222"/>
              <a:ext cx="5934" cy="7277"/>
            </a:xfrm>
            <a:prstGeom prst="rect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6195" tIns="36195" rIns="36195" bIns="36195" rtlCol="0" anchor="t" anchorCtr="0">
              <a:noAutofit/>
            </a:bodyPr>
            <a:p>
              <a:pPr lvl="0" algn="l">
                <a:buClrTx/>
                <a:buSzTx/>
                <a:buFontTx/>
              </a:pP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pic>
          <p:nvPicPr>
            <p:cNvPr id="61" name="图片 60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23"/>
            <a:srcRect l="50864"/>
            <a:stretch>
              <a:fillRect/>
            </a:stretch>
          </p:blipFill>
          <p:spPr>
            <a:xfrm>
              <a:off x="15886" y="3524"/>
              <a:ext cx="2884" cy="2631"/>
            </a:xfrm>
            <a:prstGeom prst="rect">
              <a:avLst/>
            </a:prstGeom>
          </p:spPr>
        </p:pic>
        <p:sp>
          <p:nvSpPr>
            <p:cNvPr id="48" name="矩形: 圆角 14"/>
            <p:cNvSpPr/>
            <p:nvPr>
              <p:custDataLst>
                <p:tags r:id="rId24"/>
              </p:custDataLst>
            </p:nvPr>
          </p:nvSpPr>
          <p:spPr>
            <a:xfrm>
              <a:off x="13124" y="2336"/>
              <a:ext cx="5682" cy="95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r>
                <a:rPr lang="zh-CN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端到端延迟受请求转发、排队、执行多种因素影响</a:t>
              </a:r>
              <a:r>
                <a:rPr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，</a:t>
              </a:r>
              <a:r>
                <a:rPr lang="zh-CN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冷启动问题加剧服务不确定性</a:t>
              </a:r>
              <a:endPara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5"/>
              </p:custDataLst>
            </p:nvPr>
          </p:nvSpPr>
          <p:spPr>
            <a:xfrm>
              <a:off x="13123" y="5781"/>
              <a:ext cx="2627" cy="7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noAutofit/>
            </a:bodyPr>
            <a:p>
              <a:pPr algn="ctr"/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AI</a:t>
              </a:r>
              <a:r>
                <a:rPr 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推理模型启动过程的长冷启动时延</a:t>
              </a:r>
              <a:endParaRPr lang="zh-CN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6"/>
              </p:custDataLst>
            </p:nvPr>
          </p:nvSpPr>
          <p:spPr>
            <a:xfrm>
              <a:off x="15886" y="5781"/>
              <a:ext cx="2921" cy="7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noAutofit/>
            </a:bodyPr>
            <a:p>
              <a:pPr algn="ctr"/>
              <a:r>
                <a:rPr lang="zh-CN" altLang="en-US" sz="12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尾延迟问题更为突出，影响用户服务体验</a:t>
              </a:r>
              <a:endParaRPr lang="zh-CN" altLang="en-US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3" name="内容占位符 2"/>
            <p:cNvSpPr txBox="1"/>
            <p:nvPr>
              <p:custDataLst>
                <p:tags r:id="rId27"/>
              </p:custDataLst>
            </p:nvPr>
          </p:nvSpPr>
          <p:spPr>
            <a:xfrm>
              <a:off x="13123" y="6519"/>
              <a:ext cx="5683" cy="305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noAutofit/>
            </a:bodyPr>
            <a:p>
              <a:pPr marL="0" lvl="1" indent="0" fontAlgn="auto">
                <a:lnSpc>
                  <a:spcPct val="100000"/>
                </a:lnSpc>
                <a:spcBef>
                  <a:spcPts val="600"/>
                </a:spcBef>
                <a:buClr>
                  <a:srgbClr val="000000"/>
                </a:buClr>
                <a:buFont typeface="Wingdings" panose="05000000000000000000" charset="0"/>
                <a:buNone/>
              </a:pPr>
              <a:r>
                <a:rPr lang="en-US" altLang="zh-CN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·  </a:t>
              </a:r>
              <a:r>
                <a:rPr sz="1400" b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Serverless函数性能优化相关工作</a:t>
              </a:r>
              <a:endParaRPr sz="1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marL="288290" lvl="1" indent="0" fontAlgn="auto">
                <a:lnSpc>
                  <a:spcPct val="100000"/>
                </a:lnSpc>
                <a:spcBef>
                  <a:spcPts val="600"/>
                </a:spcBef>
                <a:buClr>
                  <a:srgbClr val="000000"/>
                </a:buClr>
                <a:buFont typeface="Wingdings" panose="05000000000000000000" charset="0"/>
                <a:buNone/>
              </a:pPr>
              <a:r>
                <a:rPr lang="en-US" altLang="zh-CN" sz="1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·  </a:t>
              </a:r>
              <a:r>
                <a:rPr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SAND, SOCK, gVisor, FireCracker: 基于代码库缓存或轻量级虚拟化技术加快沙箱启动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  </a:t>
              </a:r>
              <a:endPara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marL="288290" lvl="1" indent="0" fontAlgn="auto">
                <a:lnSpc>
                  <a:spcPct val="100000"/>
                </a:lnSpc>
                <a:spcBef>
                  <a:spcPts val="600"/>
                </a:spcBef>
                <a:buClr>
                  <a:srgbClr val="000000"/>
                </a:buClr>
                <a:buFont typeface="Wingdings" panose="05000000000000000000" charset="0"/>
                <a:buNone/>
              </a:pPr>
              <a:r>
                <a:rPr lang="en-US" altLang="zh-CN" sz="1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·  </a:t>
              </a:r>
              <a:r>
                <a:rPr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FaasCache</a:t>
              </a:r>
              <a:r>
                <a:rPr 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[ASPLOS 21]</a:t>
              </a:r>
              <a:r>
                <a:rPr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: 缓存不活动实例降低冷启动率</a:t>
              </a:r>
              <a:endParaRPr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marL="288290" lvl="1" indent="0" fontAlgn="auto">
                <a:lnSpc>
                  <a:spcPct val="100000"/>
                </a:lnSpc>
                <a:spcBef>
                  <a:spcPts val="600"/>
                </a:spcBef>
                <a:buClr>
                  <a:srgbClr val="000000"/>
                </a:buClr>
                <a:buFont typeface="Wingdings" panose="05000000000000000000" charset="0"/>
                <a:buNone/>
              </a:pPr>
              <a:r>
                <a:rPr lang="en-US" altLang="zh-CN" sz="1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· </a:t>
              </a:r>
              <a:r>
                <a:rPr sz="12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Faasm</a:t>
              </a:r>
              <a:r>
                <a:rPr lang="en-US" sz="12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[ATC 20]</a:t>
              </a:r>
              <a:r>
                <a:rPr sz="12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, OFC: 通过中间数据缓存降低通信开销</a:t>
              </a:r>
              <a:endParaRPr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28"/>
              </p:custDataLst>
            </p:nvPr>
          </p:nvSpPr>
          <p:spPr>
            <a:xfrm>
              <a:off x="13621" y="8913"/>
              <a:ext cx="68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...</a:t>
              </a:r>
              <a:endPara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8" name="图片 57"/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30"/>
            <a:stretch>
              <a:fillRect/>
            </a:stretch>
          </p:blipFill>
          <p:spPr>
            <a:xfrm>
              <a:off x="13078" y="3426"/>
              <a:ext cx="2790" cy="2336"/>
            </a:xfrm>
            <a:prstGeom prst="rect">
              <a:avLst/>
            </a:prstGeom>
          </p:spPr>
        </p:pic>
        <p:sp>
          <p:nvSpPr>
            <p:cNvPr id="60" name="文本框 59"/>
            <p:cNvSpPr txBox="1"/>
            <p:nvPr>
              <p:custDataLst>
                <p:tags r:id="rId31"/>
              </p:custDataLst>
            </p:nvPr>
          </p:nvSpPr>
          <p:spPr>
            <a:xfrm>
              <a:off x="13340" y="3927"/>
              <a:ext cx="2627" cy="725"/>
            </a:xfrm>
            <a:prstGeom prst="rect">
              <a:avLst/>
            </a:prstGeom>
            <a:solidFill>
              <a:schemeClr val="bg1">
                <a:alpha val="46000"/>
              </a:schemeClr>
            </a:solidFill>
          </p:spPr>
          <p:txBody>
            <a:bodyPr wrap="square" rtlCol="0">
              <a:spAutoFit/>
            </a:bodyPr>
            <a:p>
              <a:r>
                <a:rPr lang="en-US" altLang="zh-CN" sz="1200" b="1">
                  <a:solidFill>
                    <a:srgbClr val="0432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AI</a:t>
              </a:r>
              <a:r>
                <a:rPr lang="zh-CN" altLang="en-US" sz="1200" b="1">
                  <a:solidFill>
                    <a:srgbClr val="0432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应用冷启动引发</a:t>
              </a:r>
              <a:endParaRPr lang="zh-CN" altLang="en-US" sz="1200" b="1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r>
                <a:rPr lang="zh-CN" altLang="en-US" sz="1200" b="1">
                  <a:solidFill>
                    <a:srgbClr val="0432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超过</a:t>
              </a:r>
              <a:r>
                <a:rPr lang="en-US" altLang="zh-CN" sz="1200" b="1">
                  <a:solidFill>
                    <a:srgbClr val="0432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10</a:t>
              </a:r>
              <a:r>
                <a:rPr lang="zh-CN" altLang="en-US" sz="1200" b="1">
                  <a:solidFill>
                    <a:srgbClr val="0432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倍延迟上升</a:t>
              </a:r>
              <a:endParaRPr lang="zh-CN" altLang="en-US" sz="1200" b="1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10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5" grpId="1"/>
      <p:bldP spid="7179" grpId="0" animBg="1"/>
      <p:bldP spid="7179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15BE46-C10A-41B7-8207-D68D04A8AE2B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790700" y="116840"/>
            <a:ext cx="86106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133851" y="1708785"/>
            <a:ext cx="3924300" cy="569595"/>
            <a:chOff x="2409826" y="1285875"/>
            <a:chExt cx="3924300" cy="569595"/>
          </a:xfrm>
        </p:grpSpPr>
        <p:sp>
          <p:nvSpPr>
            <p:cNvPr id="31" name="矩形 11"/>
            <p:cNvSpPr/>
            <p:nvPr/>
          </p:nvSpPr>
          <p:spPr bwMode="auto">
            <a:xfrm>
              <a:off x="2409826" y="1285875"/>
              <a:ext cx="3924300" cy="569595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Clr>
                  <a:srgbClr val="660066"/>
                </a:buClr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660066"/>
                </a:buClr>
                <a:buFont typeface="Wingdings 2" panose="05020102010507070707" pitchFamily="18" charset="2"/>
                <a:buChar char="¡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660066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660066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660066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66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66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66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66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r>
                <a:rPr lang="en-US" altLang="zh-CN" sz="2400" b="1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 题 背 景</a:t>
              </a:r>
              <a:endParaRPr lang="zh-CN" sz="2000" b="1" u="sng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24"/>
            <p:cNvSpPr/>
            <p:nvPr/>
          </p:nvSpPr>
          <p:spPr bwMode="auto">
            <a:xfrm>
              <a:off x="2625725" y="1369878"/>
              <a:ext cx="368300" cy="40163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33" name="矩形 11"/>
          <p:cNvSpPr/>
          <p:nvPr/>
        </p:nvSpPr>
        <p:spPr bwMode="auto">
          <a:xfrm>
            <a:off x="4133851" y="2642235"/>
            <a:ext cx="3924300" cy="569595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lr>
                <a:srgbClr val="660066"/>
              </a:buClr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indent="-285750">
              <a:spcBef>
                <a:spcPct val="20000"/>
              </a:spcBef>
              <a:buClr>
                <a:srgbClr val="660066"/>
              </a:buClr>
              <a:buFont typeface="Wingdings 2" panose="05020102010507070707" pitchFamily="18" charset="2"/>
              <a:buChar char="¡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marL="1143000" indent="-228600">
              <a:spcBef>
                <a:spcPct val="20000"/>
              </a:spcBef>
              <a:buClr>
                <a:srgbClr val="660066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marL="1600200" indent="-228600">
              <a:spcBef>
                <a:spcPct val="20000"/>
              </a:spcBef>
              <a:buClr>
                <a:srgbClr val="660066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marL="2057400" indent="-228600">
              <a:spcBef>
                <a:spcPct val="20000"/>
              </a:spcBef>
              <a:buClr>
                <a:srgbClr val="660066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9pPr>
          </a:lstStyle>
          <a:p>
            <a:pPr algn="ctr">
              <a:spcBef>
                <a:spcPct val="20000"/>
              </a:spcBef>
              <a:buClrTx/>
              <a:buSzTx/>
              <a:buFontTx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 究 内 容</a:t>
            </a:r>
            <a:endParaRPr lang="zh-CN" sz="2400" b="1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24"/>
          <p:cNvSpPr/>
          <p:nvPr/>
        </p:nvSpPr>
        <p:spPr bwMode="auto">
          <a:xfrm>
            <a:off x="4349750" y="2726238"/>
            <a:ext cx="368300" cy="4016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4133851" y="3575685"/>
            <a:ext cx="3924300" cy="569595"/>
            <a:chOff x="2409826" y="1285875"/>
            <a:chExt cx="3924300" cy="569595"/>
          </a:xfrm>
        </p:grpSpPr>
        <p:sp>
          <p:nvSpPr>
            <p:cNvPr id="36" name="矩形 11"/>
            <p:cNvSpPr/>
            <p:nvPr/>
          </p:nvSpPr>
          <p:spPr bwMode="auto">
            <a:xfrm>
              <a:off x="2409826" y="1285875"/>
              <a:ext cx="3924300" cy="569595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Clr>
                  <a:srgbClr val="660066"/>
                </a:buClr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660066"/>
                </a:buClr>
                <a:buFont typeface="Wingdings 2" panose="05020102010507070707" pitchFamily="18" charset="2"/>
                <a:buChar char="¡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660066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660066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660066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66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66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66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66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9pPr>
            </a:lstStyle>
            <a:p>
              <a:pPr algn="ctr">
                <a:buClrTx/>
                <a:buSzTx/>
                <a:buFontTx/>
                <a:buNone/>
              </a:pP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en-US" altLang="zh-CN" sz="2400" b="1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400" b="1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</a:t>
              </a:r>
              <a:r>
                <a:rPr lang="en-US" altLang="zh-CN" sz="2400" b="1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400" b="1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要</a:t>
              </a:r>
              <a:r>
                <a:rPr lang="en-US" altLang="zh-CN" sz="2400" b="1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成 果</a:t>
              </a:r>
              <a:endParaRPr lang="en-US" altLang="zh-CN" sz="2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24"/>
            <p:cNvSpPr/>
            <p:nvPr/>
          </p:nvSpPr>
          <p:spPr bwMode="auto">
            <a:xfrm>
              <a:off x="2625725" y="1369878"/>
              <a:ext cx="368300" cy="40163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8" name="矩形 37"/>
          <p:cNvSpPr/>
          <p:nvPr/>
        </p:nvSpPr>
        <p:spPr bwMode="auto">
          <a:xfrm>
            <a:off x="4133851" y="4509135"/>
            <a:ext cx="3924300" cy="569595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lr>
                <a:srgbClr val="660066"/>
              </a:buClr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indent="-285750">
              <a:spcBef>
                <a:spcPct val="20000"/>
              </a:spcBef>
              <a:buClr>
                <a:srgbClr val="660066"/>
              </a:buClr>
              <a:buFont typeface="Wingdings 2" panose="05020102010507070707" pitchFamily="18" charset="2"/>
              <a:buChar char="¡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marL="1143000" indent="-228600">
              <a:spcBef>
                <a:spcPct val="20000"/>
              </a:spcBef>
              <a:buClr>
                <a:srgbClr val="660066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marL="1600200" indent="-228600">
              <a:spcBef>
                <a:spcPct val="20000"/>
              </a:spcBef>
              <a:buClr>
                <a:srgbClr val="660066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marL="2057400" indent="-228600">
              <a:spcBef>
                <a:spcPct val="20000"/>
              </a:spcBef>
              <a:buClr>
                <a:srgbClr val="660066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</a:t>
            </a:r>
            <a:r>
              <a:rPr lang="en-US" altLang="zh-CN" sz="2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</a:t>
            </a:r>
            <a:r>
              <a:rPr lang="en-US" altLang="zh-CN" sz="2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</a:t>
            </a:r>
            <a:r>
              <a:rPr lang="en-US" altLang="zh-CN" sz="2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划</a:t>
            </a:r>
            <a:endParaRPr lang="zh-CN" altLang="en-US" sz="2400" b="1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24"/>
          <p:cNvSpPr/>
          <p:nvPr/>
        </p:nvSpPr>
        <p:spPr bwMode="auto">
          <a:xfrm>
            <a:off x="4349750" y="4593138"/>
            <a:ext cx="368300" cy="40163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9" name="文本框 23"/>
          <p:cNvSpPr txBox="1"/>
          <p:nvPr/>
        </p:nvSpPr>
        <p:spPr>
          <a:xfrm>
            <a:off x="265113" y="5949950"/>
            <a:ext cx="5643562" cy="666750"/>
          </a:xfrm>
          <a:prstGeom prst="rect">
            <a:avLst/>
          </a:prstGeom>
          <a:solidFill>
            <a:srgbClr val="0070BD"/>
          </a:solidFill>
          <a:ln w="9525">
            <a:noFill/>
          </a:ln>
        </p:spPr>
        <p:txBody>
          <a:bodyPr tIns="107950" anchor="t" anchorCtr="0"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针对特定领域应用的计算需求，处理器芯片也从通用计算芯片逐步衍生出领域专用芯片，从而实现</a:t>
            </a:r>
            <a:r>
              <a:rPr lang="zh-CN" altLang="en-US" sz="1400" b="1" dirty="0">
                <a:solidFill>
                  <a:srgbClr val="E7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性能和成本呈现</a:t>
            </a:r>
            <a:r>
              <a:rPr lang="zh-CN" altLang="en-US" sz="1400" b="1" dirty="0">
                <a:solidFill>
                  <a:srgbClr val="E7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数量级地</a:t>
            </a:r>
            <a:r>
              <a:rPr lang="zh-CN" altLang="en-US" sz="1400" b="1" dirty="0">
                <a:solidFill>
                  <a:srgbClr val="E7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阶跃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7182" name="文本框 107"/>
          <p:cNvSpPr txBox="1"/>
          <p:nvPr/>
        </p:nvSpPr>
        <p:spPr>
          <a:xfrm>
            <a:off x="388310" y="907200"/>
            <a:ext cx="486664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类比：从通用计算芯片到专用计算芯片的演进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0" name="文本框 108"/>
          <p:cNvSpPr txBox="1"/>
          <p:nvPr>
            <p:custDataLst>
              <p:tags r:id="rId1"/>
            </p:custDataLst>
          </p:nvPr>
        </p:nvSpPr>
        <p:spPr>
          <a:xfrm>
            <a:off x="49848" y="188595"/>
            <a:ext cx="9698037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从通用计算架构到专用计算设计实现低延迟、高吞吐和高利用率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7170" name="文本框 2"/>
          <p:cNvSpPr txBox="1"/>
          <p:nvPr/>
        </p:nvSpPr>
        <p:spPr>
          <a:xfrm>
            <a:off x="706755" y="3728720"/>
            <a:ext cx="1280160" cy="2159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Intel CPU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1" name="文本框 4"/>
          <p:cNvSpPr txBox="1"/>
          <p:nvPr/>
        </p:nvSpPr>
        <p:spPr>
          <a:xfrm>
            <a:off x="2263140" y="3728720"/>
            <a:ext cx="1243330" cy="2159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r>
              <a:rPr 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Nvidia GPU</a:t>
            </a:r>
            <a:endParaRPr 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2" name="文本框 7"/>
          <p:cNvSpPr txBox="1"/>
          <p:nvPr/>
        </p:nvSpPr>
        <p:spPr>
          <a:xfrm>
            <a:off x="3870325" y="3728720"/>
            <a:ext cx="1652905" cy="2159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r>
              <a:rPr 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Google NPU</a:t>
            </a:r>
            <a:endParaRPr 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67715" y="4076700"/>
            <a:ext cx="813401" cy="82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666" y="4076700"/>
            <a:ext cx="831850" cy="828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2066" y="4076700"/>
            <a:ext cx="824865" cy="828000"/>
          </a:xfrm>
          <a:prstGeom prst="rect">
            <a:avLst/>
          </a:prstGeom>
        </p:spPr>
      </p:pic>
      <p:pic>
        <p:nvPicPr>
          <p:cNvPr id="100" name="图片 99"/>
          <p:cNvPicPr/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55675" y="1389380"/>
            <a:ext cx="3892550" cy="1933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文本框 2"/>
          <p:cNvSpPr txBox="1"/>
          <p:nvPr>
            <p:custDataLst>
              <p:tags r:id="rId8"/>
            </p:custDataLst>
          </p:nvPr>
        </p:nvSpPr>
        <p:spPr>
          <a:xfrm>
            <a:off x="1558925" y="3359785"/>
            <a:ext cx="1711325" cy="367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矩阵和点积运算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2"/>
          <p:cNvSpPr txBox="1"/>
          <p:nvPr>
            <p:custDataLst>
              <p:tags r:id="rId9"/>
            </p:custDataLst>
          </p:nvPr>
        </p:nvSpPr>
        <p:spPr>
          <a:xfrm>
            <a:off x="767715" y="4904740"/>
            <a:ext cx="1013460" cy="67500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串行执行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频繁访存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9" name="对象 1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070860" y="3359785"/>
          <a:ext cx="1093602" cy="3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0" imgW="685800" imgH="203200" progId="Equation.KSEE3">
                  <p:embed/>
                </p:oleObj>
              </mc:Choice>
              <mc:Fallback>
                <p:oleObj name="" r:id="rId10" imgW="6858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070860" y="3359785"/>
                        <a:ext cx="1093602" cy="32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本框 2"/>
          <p:cNvSpPr txBox="1"/>
          <p:nvPr>
            <p:custDataLst>
              <p:tags r:id="rId12"/>
            </p:custDataLst>
          </p:nvPr>
        </p:nvSpPr>
        <p:spPr>
          <a:xfrm>
            <a:off x="2425065" y="4904740"/>
            <a:ext cx="1013460" cy="4622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并行执行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频繁访存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"/>
          <p:cNvSpPr txBox="1"/>
          <p:nvPr>
            <p:custDataLst>
              <p:tags r:id="rId13"/>
            </p:custDataLst>
          </p:nvPr>
        </p:nvSpPr>
        <p:spPr>
          <a:xfrm>
            <a:off x="4082415" y="4904740"/>
            <a:ext cx="1013460" cy="67500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并行执行</a:t>
            </a:r>
            <a:endParaRPr lang="zh-CN" altLang="en-US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无需访存</a:t>
            </a:r>
            <a:endParaRPr lang="zh-CN" altLang="en-US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"/>
          <p:cNvSpPr txBox="1"/>
          <p:nvPr>
            <p:custDataLst>
              <p:tags r:id="rId14"/>
            </p:custDataLst>
          </p:nvPr>
        </p:nvSpPr>
        <p:spPr>
          <a:xfrm>
            <a:off x="242570" y="5358765"/>
            <a:ext cx="5626735" cy="3092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专用设计的优势：相比于通用计算芯片，专用神经网络处理芯片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NPU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可实现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数倍至数十倍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的运算加速，同时降低约</a:t>
            </a:r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运算成本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右箭头 28"/>
          <p:cNvSpPr/>
          <p:nvPr/>
        </p:nvSpPr>
        <p:spPr>
          <a:xfrm>
            <a:off x="1747520" y="4279900"/>
            <a:ext cx="396000" cy="360000"/>
          </a:xfrm>
          <a:prstGeom prst="right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右箭头 29"/>
          <p:cNvSpPr/>
          <p:nvPr>
            <p:custDataLst>
              <p:tags r:id="rId15"/>
            </p:custDataLst>
          </p:nvPr>
        </p:nvSpPr>
        <p:spPr>
          <a:xfrm>
            <a:off x="3521710" y="4279900"/>
            <a:ext cx="396000" cy="360000"/>
          </a:xfrm>
          <a:prstGeom prst="right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>
            <p:custDataLst>
              <p:tags r:id="rId16"/>
            </p:custDataLst>
          </p:nvPr>
        </p:nvCxnSpPr>
        <p:spPr>
          <a:xfrm>
            <a:off x="5971223" y="971550"/>
            <a:ext cx="0" cy="557212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6024880" y="907415"/>
            <a:ext cx="6096000" cy="5709285"/>
            <a:chOff x="9488" y="1429"/>
            <a:chExt cx="9600" cy="8991"/>
          </a:xfrm>
        </p:grpSpPr>
        <p:sp>
          <p:nvSpPr>
            <p:cNvPr id="7184" name="文本框 109"/>
            <p:cNvSpPr txBox="1"/>
            <p:nvPr/>
          </p:nvSpPr>
          <p:spPr>
            <a:xfrm>
              <a:off x="9932" y="9370"/>
              <a:ext cx="8763" cy="1050"/>
            </a:xfrm>
            <a:prstGeom prst="rect">
              <a:avLst/>
            </a:prstGeom>
            <a:solidFill>
              <a:srgbClr val="0070BD"/>
            </a:solidFill>
            <a:ln w="9525">
              <a:noFill/>
            </a:ln>
          </p:spPr>
          <p:txBody>
            <a:bodyPr tIns="107950" anchor="t" anchorCtr="0"/>
            <a:p>
              <a:pPr algn="ctr"/>
              <a:r>
                <a:rPr lang="zh-CN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在专用</a:t>
              </a:r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Serverless</a:t>
              </a: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异构计算系统中</a:t>
              </a:r>
              <a:r>
                <a:rPr lang="zh-CN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，重点解决</a:t>
              </a:r>
              <a:r>
                <a:rPr lang="zh-CN" altLang="en-US" sz="1400" b="1" dirty="0">
                  <a:solidFill>
                    <a:srgbClr val="E7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异构资源抽象与协同管理</a:t>
              </a:r>
              <a:r>
                <a:rPr lang="zh-CN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，</a:t>
              </a:r>
              <a:r>
                <a:rPr lang="zh-CN" altLang="en-US" sz="1400" b="1" dirty="0">
                  <a:solidFill>
                    <a:srgbClr val="E7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模型函数冷启动加速</a:t>
              </a:r>
              <a:r>
                <a:rPr lang="zh-CN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以及</a:t>
              </a:r>
              <a:r>
                <a:rPr lang="zh-CN" altLang="en-US" sz="1400" b="1" dirty="0">
                  <a:solidFill>
                    <a:srgbClr val="E7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端到端长尾延迟优化</a:t>
              </a:r>
              <a:r>
                <a:rPr lang="zh-CN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三个主要问题</a:t>
              </a:r>
              <a:endParaRPr lang="zh-CN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>
              <a:off x="9713" y="2255"/>
              <a:ext cx="9125" cy="5881"/>
            </a:xfrm>
            <a:prstGeom prst="rect">
              <a:avLst/>
            </a:prstGeom>
          </p:spPr>
        </p:pic>
        <p:sp>
          <p:nvSpPr>
            <p:cNvPr id="5" name="文本框 107"/>
            <p:cNvSpPr txBox="1"/>
            <p:nvPr>
              <p:custDataLst>
                <p:tags r:id="rId19"/>
              </p:custDataLst>
            </p:nvPr>
          </p:nvSpPr>
          <p:spPr>
            <a:xfrm>
              <a:off x="10726" y="1429"/>
              <a:ext cx="7653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面向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AI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推理专用的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Serverless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异构计算系统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9488" y="8439"/>
              <a:ext cx="960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预期效果：采用原生设计思想，将</a:t>
              </a:r>
              <a:r>
                <a:rPr lang="en-US" altLang="zh-CN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AI</a:t>
              </a: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场景下的应用特征同</a:t>
              </a:r>
              <a:r>
                <a:rPr lang="en-US" altLang="zh-CN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Serverless</a:t>
              </a: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系统</a:t>
              </a:r>
              <a:endPara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  <a:p>
              <a:pPr algn="ctr"/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设计深度融合，提高系统吞吐</a:t>
              </a:r>
              <a:r>
                <a:rPr lang="en-US" altLang="zh-CN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3-5倍</a:t>
              </a: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，降低冷启动率和尾延迟</a:t>
              </a:r>
              <a:r>
                <a:rPr lang="en-US" altLang="zh-CN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1个数量级</a:t>
              </a:r>
              <a:endPara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7179" name="文本框 23"/>
          <p:cNvSpPr txBox="1"/>
          <p:nvPr/>
        </p:nvSpPr>
        <p:spPr>
          <a:xfrm>
            <a:off x="265113" y="5949950"/>
            <a:ext cx="5643562" cy="666750"/>
          </a:xfrm>
          <a:prstGeom prst="rect">
            <a:avLst/>
          </a:prstGeom>
          <a:solidFill>
            <a:srgbClr val="0070BD"/>
          </a:solidFill>
          <a:ln w="9525">
            <a:noFill/>
          </a:ln>
        </p:spPr>
        <p:txBody>
          <a:bodyPr tIns="107950" anchor="t" anchorCtr="0"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采用原生设计思想，将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AI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推理场景应用特征同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Serverless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计算系统设计深度融合，提高</a:t>
            </a:r>
            <a:r>
              <a:rPr lang="zh-CN" altLang="en-US" sz="1400" b="1" dirty="0">
                <a:solidFill>
                  <a:srgbClr val="E7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系统吞吐</a:t>
            </a:r>
            <a:r>
              <a:rPr lang="en-US" altLang="zh-CN" sz="1400" b="1" dirty="0">
                <a:solidFill>
                  <a:srgbClr val="E7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3-5</a:t>
            </a:r>
            <a:r>
              <a:rPr lang="zh-CN" altLang="en-US" sz="1400" b="1" dirty="0">
                <a:solidFill>
                  <a:srgbClr val="E7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倍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，</a:t>
            </a:r>
            <a:r>
              <a:rPr lang="zh-CN" altLang="en-US" sz="1400" b="1" dirty="0">
                <a:solidFill>
                  <a:srgbClr val="E7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降低冷启动率和尾延迟</a:t>
            </a:r>
            <a:r>
              <a:rPr lang="en-US" altLang="zh-CN" sz="1400" b="1" dirty="0">
                <a:solidFill>
                  <a:srgbClr val="E7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</a:t>
            </a:r>
            <a:r>
              <a:rPr lang="zh-CN" altLang="en-US" sz="1400" b="1" dirty="0">
                <a:solidFill>
                  <a:srgbClr val="E7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个数量级</a:t>
            </a:r>
            <a:endParaRPr lang="zh-CN" altLang="en-US" sz="1400" b="1" dirty="0">
              <a:solidFill>
                <a:srgbClr val="E7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7181" name="文本框 106"/>
          <p:cNvSpPr txBox="1"/>
          <p:nvPr/>
        </p:nvSpPr>
        <p:spPr>
          <a:xfrm>
            <a:off x="6825615" y="859155"/>
            <a:ext cx="472567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解决专用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Serverless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异构计算系统关键问题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7182" name="文本框 107"/>
          <p:cNvSpPr txBox="1"/>
          <p:nvPr/>
        </p:nvSpPr>
        <p:spPr>
          <a:xfrm>
            <a:off x="817880" y="859155"/>
            <a:ext cx="486664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类比：从通用计算芯片到专用计算芯片的演进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7184" name="文本框 109"/>
          <p:cNvSpPr txBox="1"/>
          <p:nvPr/>
        </p:nvSpPr>
        <p:spPr>
          <a:xfrm>
            <a:off x="6378575" y="5949950"/>
            <a:ext cx="5564188" cy="666750"/>
          </a:xfrm>
          <a:prstGeom prst="rect">
            <a:avLst/>
          </a:prstGeom>
          <a:solidFill>
            <a:srgbClr val="0070BD"/>
          </a:solidFill>
          <a:ln w="9525">
            <a:noFill/>
          </a:ln>
        </p:spPr>
        <p:txBody>
          <a:bodyPr tIns="107950" anchor="t" anchorCtr="0"/>
          <a:p>
            <a:pPr algn="ctr"/>
            <a:r>
              <a:rPr lang="zh-CN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在专用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Serverless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异构计算系统中</a:t>
            </a:r>
            <a:r>
              <a:rPr lang="zh-CN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，重点解决</a:t>
            </a:r>
            <a:r>
              <a:rPr lang="zh-CN" altLang="en-US" sz="1400" b="1" dirty="0">
                <a:solidFill>
                  <a:srgbClr val="E7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异构资源抽象与协同管理</a:t>
            </a:r>
            <a:r>
              <a:rPr lang="zh-CN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，</a:t>
            </a:r>
            <a:r>
              <a:rPr lang="zh-CN" altLang="en-US" sz="1400" b="1" dirty="0">
                <a:solidFill>
                  <a:srgbClr val="E7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模型函数冷启动加速</a:t>
            </a:r>
            <a:r>
              <a:rPr lang="zh-CN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以及</a:t>
            </a:r>
            <a:r>
              <a:rPr lang="zh-CN" altLang="en-US" sz="1400" b="1" dirty="0">
                <a:solidFill>
                  <a:srgbClr val="E7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端到端长尾延迟优化</a:t>
            </a:r>
            <a:r>
              <a:rPr lang="zh-CN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三个主要问题</a:t>
            </a:r>
            <a:endParaRPr lang="zh-CN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0" name="文本框 108"/>
          <p:cNvSpPr txBox="1"/>
          <p:nvPr>
            <p:custDataLst>
              <p:tags r:id="rId1"/>
            </p:custDataLst>
          </p:nvPr>
        </p:nvSpPr>
        <p:spPr>
          <a:xfrm>
            <a:off x="49848" y="188595"/>
            <a:ext cx="9698037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从通用计算架构到专用计算设计实现低延迟、高吞吐和高利用率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7170" name="文本框 2"/>
          <p:cNvSpPr txBox="1"/>
          <p:nvPr/>
        </p:nvSpPr>
        <p:spPr>
          <a:xfrm>
            <a:off x="3287395" y="1254125"/>
            <a:ext cx="864235" cy="2159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Intel CPU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1" name="文本框 4"/>
          <p:cNvSpPr txBox="1"/>
          <p:nvPr/>
        </p:nvSpPr>
        <p:spPr>
          <a:xfrm>
            <a:off x="4128770" y="1254125"/>
            <a:ext cx="1043940" cy="2159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r>
              <a:rPr 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Nvidia GPU</a:t>
            </a: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2" name="文本框 7"/>
          <p:cNvSpPr txBox="1"/>
          <p:nvPr/>
        </p:nvSpPr>
        <p:spPr>
          <a:xfrm>
            <a:off x="5086985" y="1254125"/>
            <a:ext cx="1115695" cy="2159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r>
              <a:rPr 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Google NPU</a:t>
            </a: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491865" y="1508760"/>
            <a:ext cx="495300" cy="5041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755" y="1508760"/>
            <a:ext cx="506730" cy="5041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0345" y="1508760"/>
            <a:ext cx="502285" cy="504190"/>
          </a:xfrm>
          <a:prstGeom prst="rect">
            <a:avLst/>
          </a:prstGeom>
        </p:spPr>
      </p:pic>
      <p:pic>
        <p:nvPicPr>
          <p:cNvPr id="100" name="图片 99"/>
          <p:cNvPicPr/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07035" y="1357630"/>
            <a:ext cx="2599690" cy="1158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文本框 2"/>
          <p:cNvSpPr txBox="1"/>
          <p:nvPr>
            <p:custDataLst>
              <p:tags r:id="rId8"/>
            </p:custDataLst>
          </p:nvPr>
        </p:nvSpPr>
        <p:spPr>
          <a:xfrm>
            <a:off x="696595" y="2599055"/>
            <a:ext cx="1711325" cy="2159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矩阵和点积运算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2"/>
          <p:cNvSpPr txBox="1"/>
          <p:nvPr>
            <p:custDataLst>
              <p:tags r:id="rId9"/>
            </p:custDataLst>
          </p:nvPr>
        </p:nvSpPr>
        <p:spPr>
          <a:xfrm>
            <a:off x="3359785" y="1813560"/>
            <a:ext cx="864235" cy="67500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串行执行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频繁访存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9" name="对象 1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920875" y="2613660"/>
          <a:ext cx="850900" cy="252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0" imgW="685800" imgH="203200" progId="Equation.KSEE3">
                  <p:embed/>
                </p:oleObj>
              </mc:Choice>
              <mc:Fallback>
                <p:oleObj name="" r:id="rId10" imgW="6858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920875" y="2613660"/>
                        <a:ext cx="850900" cy="2520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本框 2"/>
          <p:cNvSpPr txBox="1"/>
          <p:nvPr>
            <p:custDataLst>
              <p:tags r:id="rId12"/>
            </p:custDataLst>
          </p:nvPr>
        </p:nvSpPr>
        <p:spPr>
          <a:xfrm>
            <a:off x="4260215" y="1813560"/>
            <a:ext cx="864235" cy="67500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并行执行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频繁访存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"/>
          <p:cNvSpPr txBox="1"/>
          <p:nvPr>
            <p:custDataLst>
              <p:tags r:id="rId13"/>
            </p:custDataLst>
          </p:nvPr>
        </p:nvSpPr>
        <p:spPr>
          <a:xfrm>
            <a:off x="5160645" y="1813560"/>
            <a:ext cx="864235" cy="67500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endParaRPr lang="zh-CN" altLang="en-US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并行执行</a:t>
            </a:r>
            <a:endParaRPr lang="zh-CN" altLang="en-US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无需访存</a:t>
            </a:r>
            <a:endParaRPr lang="zh-CN" altLang="en-US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"/>
          <p:cNvSpPr txBox="1"/>
          <p:nvPr>
            <p:custDataLst>
              <p:tags r:id="rId14"/>
            </p:custDataLst>
          </p:nvPr>
        </p:nvSpPr>
        <p:spPr>
          <a:xfrm>
            <a:off x="3215640" y="2420620"/>
            <a:ext cx="3020695" cy="50990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专用设计的优势：面向神经网络矩阵运算的设计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NPU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处理器可降低</a:t>
            </a:r>
            <a:r>
              <a:rPr lang="en-US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运算成本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右箭头 28"/>
          <p:cNvSpPr/>
          <p:nvPr/>
        </p:nvSpPr>
        <p:spPr>
          <a:xfrm>
            <a:off x="4102735" y="1660525"/>
            <a:ext cx="215900" cy="206375"/>
          </a:xfrm>
          <a:prstGeom prst="right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右箭头 29"/>
          <p:cNvSpPr/>
          <p:nvPr>
            <p:custDataLst>
              <p:tags r:id="rId15"/>
            </p:custDataLst>
          </p:nvPr>
        </p:nvSpPr>
        <p:spPr>
          <a:xfrm>
            <a:off x="5015865" y="1666240"/>
            <a:ext cx="215900" cy="206375"/>
          </a:xfrm>
          <a:prstGeom prst="right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107"/>
          <p:cNvSpPr txBox="1"/>
          <p:nvPr>
            <p:custDataLst>
              <p:tags r:id="rId16"/>
            </p:custDataLst>
          </p:nvPr>
        </p:nvSpPr>
        <p:spPr>
          <a:xfrm>
            <a:off x="883285" y="2925445"/>
            <a:ext cx="485965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面向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AI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推理专用的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Serverless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异构计算系统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cxnSp>
        <p:nvCxnSpPr>
          <p:cNvPr id="124" name="直接连接符 123"/>
          <p:cNvCxnSpPr/>
          <p:nvPr>
            <p:custDataLst>
              <p:tags r:id="rId17"/>
            </p:custDataLst>
          </p:nvPr>
        </p:nvCxnSpPr>
        <p:spPr>
          <a:xfrm>
            <a:off x="6186488" y="971550"/>
            <a:ext cx="0" cy="557212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>
            <p:custDataLst>
              <p:tags r:id="rId18"/>
            </p:custDataLst>
          </p:nvPr>
        </p:nvSpPr>
        <p:spPr>
          <a:xfrm>
            <a:off x="7037705" y="4699000"/>
            <a:ext cx="1943100" cy="829945"/>
          </a:xfrm>
          <a:prstGeom prst="rect">
            <a:avLst/>
          </a:prstGeom>
          <a:solidFill>
            <a:srgbClr val="3E51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/>
          </a:p>
        </p:txBody>
      </p:sp>
      <p:sp>
        <p:nvSpPr>
          <p:cNvPr id="47" name="矩形 46"/>
          <p:cNvSpPr/>
          <p:nvPr>
            <p:custDataLst>
              <p:tags r:id="rId19"/>
            </p:custDataLst>
          </p:nvPr>
        </p:nvSpPr>
        <p:spPr>
          <a:xfrm>
            <a:off x="7134225" y="4938395"/>
            <a:ext cx="839470" cy="258445"/>
          </a:xfrm>
          <a:prstGeom prst="rect">
            <a:avLst/>
          </a:prstGeom>
          <a:solidFill>
            <a:srgbClr val="24B8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endParaRPr lang="en-US" altLang="zh-CN" sz="1400"/>
          </a:p>
        </p:txBody>
      </p:sp>
      <p:sp>
        <p:nvSpPr>
          <p:cNvPr id="48" name="矩形 47"/>
          <p:cNvSpPr/>
          <p:nvPr>
            <p:custDataLst>
              <p:tags r:id="rId20"/>
            </p:custDataLst>
          </p:nvPr>
        </p:nvSpPr>
        <p:spPr>
          <a:xfrm>
            <a:off x="7134225" y="5245100"/>
            <a:ext cx="839470" cy="258445"/>
          </a:xfrm>
          <a:prstGeom prst="rect">
            <a:avLst/>
          </a:prstGeom>
          <a:solidFill>
            <a:srgbClr val="24B8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</a:t>
            </a:r>
            <a:endParaRPr lang="en-US" altLang="zh-CN" sz="1400"/>
          </a:p>
        </p:txBody>
      </p:sp>
      <p:sp>
        <p:nvSpPr>
          <p:cNvPr id="49" name="矩形 48"/>
          <p:cNvSpPr/>
          <p:nvPr>
            <p:custDataLst>
              <p:tags r:id="rId21"/>
            </p:custDataLst>
          </p:nvPr>
        </p:nvSpPr>
        <p:spPr>
          <a:xfrm>
            <a:off x="8029575" y="5248910"/>
            <a:ext cx="839470" cy="258445"/>
          </a:xfrm>
          <a:prstGeom prst="rect">
            <a:avLst/>
          </a:prstGeom>
          <a:solidFill>
            <a:srgbClr val="24B8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FPGA</a:t>
            </a:r>
            <a:endParaRPr lang="en-US" altLang="zh-CN" sz="1400"/>
          </a:p>
        </p:txBody>
      </p:sp>
      <p:sp>
        <p:nvSpPr>
          <p:cNvPr id="50" name="矩形 49"/>
          <p:cNvSpPr/>
          <p:nvPr>
            <p:custDataLst>
              <p:tags r:id="rId22"/>
            </p:custDataLst>
          </p:nvPr>
        </p:nvSpPr>
        <p:spPr>
          <a:xfrm>
            <a:off x="8029575" y="4938395"/>
            <a:ext cx="839470" cy="258445"/>
          </a:xfrm>
          <a:prstGeom prst="rect">
            <a:avLst/>
          </a:prstGeom>
          <a:solidFill>
            <a:srgbClr val="24B8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endParaRPr lang="en-US" altLang="zh-CN" sz="1400"/>
          </a:p>
        </p:txBody>
      </p:sp>
      <p:sp>
        <p:nvSpPr>
          <p:cNvPr id="52" name="文本框 51"/>
          <p:cNvSpPr txBox="1"/>
          <p:nvPr>
            <p:custDataLst>
              <p:tags r:id="rId23"/>
            </p:custDataLst>
          </p:nvPr>
        </p:nvSpPr>
        <p:spPr>
          <a:xfrm>
            <a:off x="7426960" y="4679950"/>
            <a:ext cx="12388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异构计算硬件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>
            <p:custDataLst>
              <p:tags r:id="rId24"/>
            </p:custDataLst>
          </p:nvPr>
        </p:nvSpPr>
        <p:spPr>
          <a:xfrm>
            <a:off x="7051040" y="2591435"/>
            <a:ext cx="4142105" cy="1537970"/>
          </a:xfrm>
          <a:prstGeom prst="rect">
            <a:avLst/>
          </a:prstGeom>
          <a:solidFill>
            <a:srgbClr val="3E51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/>
          </a:p>
        </p:txBody>
      </p:sp>
      <p:sp>
        <p:nvSpPr>
          <p:cNvPr id="54" name="矩形 53"/>
          <p:cNvSpPr/>
          <p:nvPr>
            <p:custDataLst>
              <p:tags r:id="rId25"/>
            </p:custDataLst>
          </p:nvPr>
        </p:nvSpPr>
        <p:spPr>
          <a:xfrm>
            <a:off x="7163435" y="3421380"/>
            <a:ext cx="1405255" cy="6311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异构计算资源</a:t>
            </a: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抽象与协同管理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54"/>
          <p:cNvSpPr/>
          <p:nvPr>
            <p:custDataLst>
              <p:tags r:id="rId26"/>
            </p:custDataLst>
          </p:nvPr>
        </p:nvSpPr>
        <p:spPr>
          <a:xfrm>
            <a:off x="7163435" y="2720975"/>
            <a:ext cx="1109345" cy="629920"/>
          </a:xfrm>
          <a:prstGeom prst="rect">
            <a:avLst/>
          </a:prstGeom>
          <a:solidFill>
            <a:srgbClr val="22C50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模型函数加载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及冷启动加速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/>
          <p:cNvSpPr/>
          <p:nvPr>
            <p:custDataLst>
              <p:tags r:id="rId27"/>
            </p:custDataLst>
          </p:nvPr>
        </p:nvSpPr>
        <p:spPr>
          <a:xfrm>
            <a:off x="8660765" y="3421380"/>
            <a:ext cx="1171575" cy="631825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镜像分发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与实例调度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 56"/>
          <p:cNvSpPr/>
          <p:nvPr>
            <p:custDataLst>
              <p:tags r:id="rId28"/>
            </p:custDataLst>
          </p:nvPr>
        </p:nvSpPr>
        <p:spPr>
          <a:xfrm>
            <a:off x="9926955" y="3422015"/>
            <a:ext cx="1114425" cy="631190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安全性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与隔离性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>
            <p:custDataLst>
              <p:tags r:id="rId29"/>
            </p:custDataLst>
          </p:nvPr>
        </p:nvSpPr>
        <p:spPr>
          <a:xfrm>
            <a:off x="9056370" y="4699000"/>
            <a:ext cx="1038860" cy="829945"/>
          </a:xfrm>
          <a:prstGeom prst="rect">
            <a:avLst/>
          </a:prstGeom>
          <a:solidFill>
            <a:srgbClr val="3E51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/>
          </a:p>
        </p:txBody>
      </p:sp>
      <p:sp>
        <p:nvSpPr>
          <p:cNvPr id="59" name="文本框 58"/>
          <p:cNvSpPr txBox="1"/>
          <p:nvPr>
            <p:custDataLst>
              <p:tags r:id="rId30"/>
            </p:custDataLst>
          </p:nvPr>
        </p:nvSpPr>
        <p:spPr>
          <a:xfrm>
            <a:off x="9327515" y="4937760"/>
            <a:ext cx="5988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</a:t>
            </a:r>
            <a:endParaRPr lang="zh-CN" altLang="en-US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>
            <p:custDataLst>
              <p:tags r:id="rId31"/>
            </p:custDataLst>
          </p:nvPr>
        </p:nvSpPr>
        <p:spPr>
          <a:xfrm>
            <a:off x="10170795" y="4699000"/>
            <a:ext cx="1031875" cy="829945"/>
          </a:xfrm>
          <a:prstGeom prst="rect">
            <a:avLst/>
          </a:prstGeom>
          <a:solidFill>
            <a:srgbClr val="3E51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/>
          </a:p>
        </p:txBody>
      </p:sp>
      <p:sp>
        <p:nvSpPr>
          <p:cNvPr id="61" name="文本框 60"/>
          <p:cNvSpPr txBox="1"/>
          <p:nvPr>
            <p:custDataLst>
              <p:tags r:id="rId32"/>
            </p:custDataLst>
          </p:nvPr>
        </p:nvSpPr>
        <p:spPr>
          <a:xfrm>
            <a:off x="10464800" y="4914265"/>
            <a:ext cx="5988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>
            <p:custDataLst>
              <p:tags r:id="rId33"/>
            </p:custDataLst>
          </p:nvPr>
        </p:nvSpPr>
        <p:spPr>
          <a:xfrm>
            <a:off x="9056370" y="4699000"/>
            <a:ext cx="1038860" cy="829945"/>
          </a:xfrm>
          <a:prstGeom prst="rect">
            <a:avLst/>
          </a:prstGeom>
          <a:solidFill>
            <a:srgbClr val="3E51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/>
          </a:p>
        </p:txBody>
      </p:sp>
      <p:sp>
        <p:nvSpPr>
          <p:cNvPr id="67" name="文本框 66"/>
          <p:cNvSpPr txBox="1"/>
          <p:nvPr>
            <p:custDataLst>
              <p:tags r:id="rId34"/>
            </p:custDataLst>
          </p:nvPr>
        </p:nvSpPr>
        <p:spPr>
          <a:xfrm>
            <a:off x="9321800" y="4914265"/>
            <a:ext cx="5988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内存系统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8" name="直接连接符 67"/>
          <p:cNvCxnSpPr/>
          <p:nvPr>
            <p:custDataLst>
              <p:tags r:id="rId35"/>
            </p:custDataLst>
          </p:nvPr>
        </p:nvCxnSpPr>
        <p:spPr>
          <a:xfrm>
            <a:off x="7052310" y="2516505"/>
            <a:ext cx="411416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>
            <p:custDataLst>
              <p:tags r:id="rId36"/>
            </p:custDataLst>
          </p:nvPr>
        </p:nvCxnSpPr>
        <p:spPr>
          <a:xfrm>
            <a:off x="7106920" y="4222750"/>
            <a:ext cx="411416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>
            <p:custDataLst>
              <p:tags r:id="rId37"/>
            </p:custDataLst>
          </p:nvPr>
        </p:nvSpPr>
        <p:spPr>
          <a:xfrm>
            <a:off x="7241540" y="5565140"/>
            <a:ext cx="37820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课题成果在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Serverless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计算系统研究中的定位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2" name="矩形 71"/>
          <p:cNvSpPr/>
          <p:nvPr>
            <p:custDataLst>
              <p:tags r:id="rId38"/>
            </p:custDataLst>
          </p:nvPr>
        </p:nvSpPr>
        <p:spPr>
          <a:xfrm>
            <a:off x="10349865" y="2725420"/>
            <a:ext cx="691515" cy="626110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动态扩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缩容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>
            <p:custDataLst>
              <p:tags r:id="rId39"/>
            </p:custDataLst>
          </p:nvPr>
        </p:nvSpPr>
        <p:spPr>
          <a:xfrm>
            <a:off x="7051040" y="1845310"/>
            <a:ext cx="951865" cy="574675"/>
          </a:xfrm>
          <a:prstGeom prst="rect">
            <a:avLst/>
          </a:prstGeom>
          <a:solidFill>
            <a:srgbClr val="3E51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/>
          </a:p>
        </p:txBody>
      </p:sp>
      <p:sp>
        <p:nvSpPr>
          <p:cNvPr id="76" name="文本框 75"/>
          <p:cNvSpPr txBox="1"/>
          <p:nvPr>
            <p:custDataLst>
              <p:tags r:id="rId40"/>
            </p:custDataLst>
          </p:nvPr>
        </p:nvSpPr>
        <p:spPr>
          <a:xfrm>
            <a:off x="7274560" y="1913890"/>
            <a:ext cx="5988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图像处理</a:t>
            </a: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矩形 77"/>
          <p:cNvSpPr/>
          <p:nvPr>
            <p:custDataLst>
              <p:tags r:id="rId41"/>
            </p:custDataLst>
          </p:nvPr>
        </p:nvSpPr>
        <p:spPr>
          <a:xfrm>
            <a:off x="8114665" y="1845310"/>
            <a:ext cx="951230" cy="574675"/>
          </a:xfrm>
          <a:prstGeom prst="rect">
            <a:avLst/>
          </a:prstGeom>
          <a:solidFill>
            <a:srgbClr val="3E51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/>
          </a:p>
        </p:txBody>
      </p:sp>
      <p:sp>
        <p:nvSpPr>
          <p:cNvPr id="79" name="文本框 78"/>
          <p:cNvSpPr txBox="1"/>
          <p:nvPr>
            <p:custDataLst>
              <p:tags r:id="rId42"/>
            </p:custDataLst>
          </p:nvPr>
        </p:nvSpPr>
        <p:spPr>
          <a:xfrm>
            <a:off x="8342630" y="1912620"/>
            <a:ext cx="5988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语音识别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矩形 79"/>
          <p:cNvSpPr/>
          <p:nvPr>
            <p:custDataLst>
              <p:tags r:id="rId43"/>
            </p:custDataLst>
          </p:nvPr>
        </p:nvSpPr>
        <p:spPr>
          <a:xfrm>
            <a:off x="9178290" y="1845310"/>
            <a:ext cx="951230" cy="574675"/>
          </a:xfrm>
          <a:prstGeom prst="rect">
            <a:avLst/>
          </a:prstGeom>
          <a:solidFill>
            <a:srgbClr val="3E51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/>
          </a:p>
        </p:txBody>
      </p:sp>
      <p:sp>
        <p:nvSpPr>
          <p:cNvPr id="82" name="文本框 81"/>
          <p:cNvSpPr txBox="1"/>
          <p:nvPr>
            <p:custDataLst>
              <p:tags r:id="rId44"/>
            </p:custDataLst>
          </p:nvPr>
        </p:nvSpPr>
        <p:spPr>
          <a:xfrm>
            <a:off x="9410700" y="1912620"/>
            <a:ext cx="5988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文本分类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矩形 82"/>
          <p:cNvSpPr/>
          <p:nvPr>
            <p:custDataLst>
              <p:tags r:id="rId45"/>
            </p:custDataLst>
          </p:nvPr>
        </p:nvSpPr>
        <p:spPr>
          <a:xfrm>
            <a:off x="10241280" y="1845310"/>
            <a:ext cx="951230" cy="574675"/>
          </a:xfrm>
          <a:prstGeom prst="rect">
            <a:avLst/>
          </a:prstGeom>
          <a:solidFill>
            <a:srgbClr val="3E51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/>
          </a:p>
        </p:txBody>
      </p:sp>
      <p:sp>
        <p:nvSpPr>
          <p:cNvPr id="84" name="文本框 83"/>
          <p:cNvSpPr txBox="1"/>
          <p:nvPr>
            <p:custDataLst>
              <p:tags r:id="rId46"/>
            </p:custDataLst>
          </p:nvPr>
        </p:nvSpPr>
        <p:spPr>
          <a:xfrm>
            <a:off x="10479405" y="1913255"/>
            <a:ext cx="5988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推荐系统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矩形 84"/>
          <p:cNvSpPr/>
          <p:nvPr>
            <p:custDataLst>
              <p:tags r:id="rId47"/>
            </p:custDataLst>
          </p:nvPr>
        </p:nvSpPr>
        <p:spPr>
          <a:xfrm>
            <a:off x="8349615" y="2725420"/>
            <a:ext cx="1122045" cy="62611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推理函数端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到端延迟优化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矩形 86"/>
          <p:cNvSpPr/>
          <p:nvPr>
            <p:custDataLst>
              <p:tags r:id="rId48"/>
            </p:custDataLst>
          </p:nvPr>
        </p:nvSpPr>
        <p:spPr>
          <a:xfrm>
            <a:off x="9566275" y="2725420"/>
            <a:ext cx="688340" cy="626110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负载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均衡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文本框 87"/>
          <p:cNvSpPr txBox="1"/>
          <p:nvPr>
            <p:custDataLst>
              <p:tags r:id="rId49"/>
            </p:custDataLst>
          </p:nvPr>
        </p:nvSpPr>
        <p:spPr>
          <a:xfrm>
            <a:off x="11193145" y="1746250"/>
            <a:ext cx="1041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应用适配</a:t>
            </a:r>
            <a:endParaRPr lang="zh-CN" altLang="en-US" sz="1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测试基准</a:t>
            </a:r>
            <a:endParaRPr lang="zh-CN" altLang="en-US" sz="1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文本框 98"/>
          <p:cNvSpPr txBox="1"/>
          <p:nvPr>
            <p:custDataLst>
              <p:tags r:id="rId50"/>
            </p:custDataLst>
          </p:nvPr>
        </p:nvSpPr>
        <p:spPr>
          <a:xfrm>
            <a:off x="11218545" y="3128010"/>
            <a:ext cx="1016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函数抽象</a:t>
            </a:r>
            <a:endParaRPr lang="zh-CN" altLang="en-US" sz="1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资源管理</a:t>
            </a:r>
            <a:endParaRPr lang="zh-CN" altLang="en-US" sz="1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文本框 100"/>
          <p:cNvSpPr txBox="1"/>
          <p:nvPr>
            <p:custDataLst>
              <p:tags r:id="rId51"/>
            </p:custDataLst>
          </p:nvPr>
        </p:nvSpPr>
        <p:spPr>
          <a:xfrm>
            <a:off x="11236960" y="4627245"/>
            <a:ext cx="9531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异构硬件体系结构</a:t>
            </a:r>
            <a:endParaRPr lang="zh-CN" altLang="en-US" sz="1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4" name="直接连接符 103"/>
          <p:cNvCxnSpPr/>
          <p:nvPr>
            <p:custDataLst>
              <p:tags r:id="rId52"/>
            </p:custDataLst>
          </p:nvPr>
        </p:nvCxnSpPr>
        <p:spPr>
          <a:xfrm flipV="1">
            <a:off x="6878320" y="3860800"/>
            <a:ext cx="283845" cy="210185"/>
          </a:xfrm>
          <a:prstGeom prst="line">
            <a:avLst/>
          </a:prstGeom>
          <a:ln w="158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>
            <p:custDataLst>
              <p:tags r:id="rId53"/>
            </p:custDataLst>
          </p:nvPr>
        </p:nvCxnSpPr>
        <p:spPr>
          <a:xfrm flipH="1">
            <a:off x="6261100" y="4072255"/>
            <a:ext cx="614045" cy="0"/>
          </a:xfrm>
          <a:prstGeom prst="line">
            <a:avLst/>
          </a:prstGeom>
          <a:ln w="158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本框 106"/>
          <p:cNvSpPr txBox="1"/>
          <p:nvPr>
            <p:custDataLst>
              <p:tags r:id="rId54"/>
            </p:custDataLst>
          </p:nvPr>
        </p:nvSpPr>
        <p:spPr>
          <a:xfrm>
            <a:off x="6116955" y="3717290"/>
            <a:ext cx="1017270" cy="3067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1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8" name="直接连接符 107"/>
          <p:cNvCxnSpPr/>
          <p:nvPr>
            <p:custDataLst>
              <p:tags r:id="rId55"/>
            </p:custDataLst>
          </p:nvPr>
        </p:nvCxnSpPr>
        <p:spPr>
          <a:xfrm flipH="1" flipV="1">
            <a:off x="8086090" y="2466340"/>
            <a:ext cx="447675" cy="373380"/>
          </a:xfrm>
          <a:prstGeom prst="line">
            <a:avLst/>
          </a:prstGeom>
          <a:ln w="158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>
            <p:custDataLst>
              <p:tags r:id="rId56"/>
            </p:custDataLst>
          </p:nvPr>
        </p:nvCxnSpPr>
        <p:spPr>
          <a:xfrm flipH="1">
            <a:off x="6261100" y="2466340"/>
            <a:ext cx="1835785" cy="0"/>
          </a:xfrm>
          <a:prstGeom prst="line">
            <a:avLst/>
          </a:prstGeom>
          <a:ln w="158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本框 109"/>
          <p:cNvSpPr txBox="1"/>
          <p:nvPr>
            <p:custDataLst>
              <p:tags r:id="rId57"/>
            </p:custDataLst>
          </p:nvPr>
        </p:nvSpPr>
        <p:spPr>
          <a:xfrm>
            <a:off x="6116955" y="2127250"/>
            <a:ext cx="1054100" cy="3067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1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1" name="直接连接符 110"/>
          <p:cNvCxnSpPr/>
          <p:nvPr>
            <p:custDataLst>
              <p:tags r:id="rId58"/>
            </p:custDataLst>
          </p:nvPr>
        </p:nvCxnSpPr>
        <p:spPr>
          <a:xfrm flipH="1">
            <a:off x="6261100" y="3242310"/>
            <a:ext cx="899795" cy="0"/>
          </a:xfrm>
          <a:prstGeom prst="line">
            <a:avLst/>
          </a:prstGeom>
          <a:ln w="158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文本框 121"/>
          <p:cNvSpPr txBox="1"/>
          <p:nvPr>
            <p:custDataLst>
              <p:tags r:id="rId59"/>
            </p:custDataLst>
          </p:nvPr>
        </p:nvSpPr>
        <p:spPr>
          <a:xfrm>
            <a:off x="6116955" y="2939415"/>
            <a:ext cx="1026160" cy="3067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1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矩形 124"/>
          <p:cNvSpPr/>
          <p:nvPr>
            <p:custDataLst>
              <p:tags r:id="rId60"/>
            </p:custDataLst>
          </p:nvPr>
        </p:nvSpPr>
        <p:spPr>
          <a:xfrm>
            <a:off x="7052310" y="1429385"/>
            <a:ext cx="4150360" cy="343535"/>
          </a:xfrm>
          <a:prstGeom prst="rect">
            <a:avLst/>
          </a:prstGeom>
          <a:solidFill>
            <a:srgbClr val="3E51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基准评测程序及云计算系统性能度量标准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矩形 127"/>
          <p:cNvSpPr/>
          <p:nvPr>
            <p:custDataLst>
              <p:tags r:id="rId61"/>
            </p:custDataLst>
          </p:nvPr>
        </p:nvSpPr>
        <p:spPr>
          <a:xfrm>
            <a:off x="7051040" y="4296410"/>
            <a:ext cx="4150360" cy="343535"/>
          </a:xfrm>
          <a:prstGeom prst="rect">
            <a:avLst/>
          </a:prstGeom>
          <a:solidFill>
            <a:srgbClr val="3E51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硬件虚拟化及接口抽象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0" name="直接连接符 129"/>
          <p:cNvCxnSpPr/>
          <p:nvPr>
            <p:custDataLst>
              <p:tags r:id="rId62"/>
            </p:custDataLst>
          </p:nvPr>
        </p:nvCxnSpPr>
        <p:spPr>
          <a:xfrm>
            <a:off x="407670" y="2925445"/>
            <a:ext cx="5472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图片 131"/>
          <p:cNvPicPr>
            <a:picLocks noChangeAspect="1"/>
          </p:cNvPicPr>
          <p:nvPr>
            <p:custDataLst>
              <p:tags r:id="rId63"/>
            </p:custDataLst>
          </p:nvPr>
        </p:nvPicPr>
        <p:blipFill>
          <a:blip r:embed="rId64"/>
          <a:stretch>
            <a:fillRect/>
          </a:stretch>
        </p:blipFill>
        <p:spPr>
          <a:xfrm>
            <a:off x="695325" y="3293745"/>
            <a:ext cx="4841875" cy="258572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15BE46-C10A-41B7-8207-D68D04A8AE2B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790700" y="116840"/>
            <a:ext cx="86106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11"/>
          <p:cNvSpPr/>
          <p:nvPr/>
        </p:nvSpPr>
        <p:spPr bwMode="auto">
          <a:xfrm>
            <a:off x="4133850" y="1708785"/>
            <a:ext cx="3924300" cy="569595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lr>
                <a:srgbClr val="660066"/>
              </a:buClr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indent="-285750">
              <a:spcBef>
                <a:spcPct val="20000"/>
              </a:spcBef>
              <a:buClr>
                <a:srgbClr val="660066"/>
              </a:buClr>
              <a:buFont typeface="Wingdings 2" panose="05020102010507070707" pitchFamily="18" charset="2"/>
              <a:buChar char="¡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marL="1143000" indent="-228600">
              <a:spcBef>
                <a:spcPct val="20000"/>
              </a:spcBef>
              <a:buClr>
                <a:srgbClr val="660066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marL="1600200" indent="-228600">
              <a:spcBef>
                <a:spcPct val="20000"/>
              </a:spcBef>
              <a:buClr>
                <a:srgbClr val="660066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marL="2057400" indent="-228600">
              <a:spcBef>
                <a:spcPct val="20000"/>
              </a:spcBef>
              <a:buClr>
                <a:srgbClr val="660066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9pPr>
          </a:lstStyle>
          <a:p>
            <a:pPr algn="ctr">
              <a:spcBef>
                <a:spcPct val="20000"/>
              </a:spcBef>
              <a:buClrTx/>
              <a:buSzTx/>
              <a:buFontTx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问 题 背 景</a:t>
            </a:r>
            <a:endParaRPr lang="en-US" altLang="zh-CN" sz="2400" b="1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24"/>
          <p:cNvSpPr/>
          <p:nvPr/>
        </p:nvSpPr>
        <p:spPr bwMode="auto">
          <a:xfrm>
            <a:off x="4349750" y="1792605"/>
            <a:ext cx="368300" cy="40195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3" name="矩形 11"/>
          <p:cNvSpPr/>
          <p:nvPr/>
        </p:nvSpPr>
        <p:spPr bwMode="auto">
          <a:xfrm>
            <a:off x="4133851" y="2642235"/>
            <a:ext cx="3924300" cy="569595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lr>
                <a:srgbClr val="660066"/>
              </a:buClr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indent="-285750">
              <a:spcBef>
                <a:spcPct val="20000"/>
              </a:spcBef>
              <a:buClr>
                <a:srgbClr val="660066"/>
              </a:buClr>
              <a:buFont typeface="Wingdings 2" panose="05020102010507070707" pitchFamily="18" charset="2"/>
              <a:buChar char="¡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marL="1143000" indent="-228600">
              <a:spcBef>
                <a:spcPct val="20000"/>
              </a:spcBef>
              <a:buClr>
                <a:srgbClr val="660066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marL="1600200" indent="-228600">
              <a:spcBef>
                <a:spcPct val="20000"/>
              </a:spcBef>
              <a:buClr>
                <a:srgbClr val="660066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marL="2057400" indent="-228600">
              <a:spcBef>
                <a:spcPct val="20000"/>
              </a:spcBef>
              <a:buClr>
                <a:srgbClr val="660066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9pPr>
          </a:lstStyle>
          <a:p>
            <a:pPr algn="ctr">
              <a:spcBef>
                <a:spcPct val="20000"/>
              </a:spcBef>
              <a:buClrTx/>
              <a:buSzTx/>
              <a:buFontTx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 究 内 容</a:t>
            </a:r>
            <a:endParaRPr lang="zh-CN" altLang="en-US" sz="2400" b="1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24"/>
          <p:cNvSpPr/>
          <p:nvPr/>
        </p:nvSpPr>
        <p:spPr bwMode="auto">
          <a:xfrm>
            <a:off x="4349750" y="2726238"/>
            <a:ext cx="368300" cy="40163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4133851" y="3575685"/>
            <a:ext cx="3924300" cy="569595"/>
            <a:chOff x="2409826" y="1285875"/>
            <a:chExt cx="3924300" cy="569595"/>
          </a:xfrm>
        </p:grpSpPr>
        <p:sp>
          <p:nvSpPr>
            <p:cNvPr id="36" name="矩形 11"/>
            <p:cNvSpPr/>
            <p:nvPr/>
          </p:nvSpPr>
          <p:spPr bwMode="auto">
            <a:xfrm>
              <a:off x="2409826" y="1285875"/>
              <a:ext cx="3924300" cy="569595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Clr>
                  <a:srgbClr val="660066"/>
                </a:buClr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660066"/>
                </a:buClr>
                <a:buFont typeface="Wingdings 2" panose="05020102010507070707" pitchFamily="18" charset="2"/>
                <a:buChar char="¡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660066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660066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660066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66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66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66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66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charset="-122"/>
                </a:defRPr>
              </a:lvl9pPr>
            </a:lstStyle>
            <a:p>
              <a:pPr algn="ctr">
                <a:buClrTx/>
                <a:buSzTx/>
                <a:buFontTx/>
                <a:buNone/>
              </a:pP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en-US" altLang="zh-CN" sz="2400" b="1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400" b="1" u="sng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</a:t>
              </a:r>
              <a:r>
                <a:rPr lang="en-US" altLang="zh-CN" sz="2400" b="1" u="sng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400" b="1" u="sng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要 成 果</a:t>
              </a:r>
              <a:endParaRPr lang="zh-CN" altLang="en-US" sz="2400" b="1" u="sng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24"/>
            <p:cNvSpPr/>
            <p:nvPr/>
          </p:nvSpPr>
          <p:spPr bwMode="auto">
            <a:xfrm>
              <a:off x="2625725" y="1369878"/>
              <a:ext cx="368300" cy="40163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3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38" name="矩形 37"/>
          <p:cNvSpPr/>
          <p:nvPr/>
        </p:nvSpPr>
        <p:spPr bwMode="auto">
          <a:xfrm>
            <a:off x="4133851" y="4509135"/>
            <a:ext cx="3924300" cy="569595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lr>
                <a:srgbClr val="660066"/>
              </a:buClr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indent="-285750">
              <a:spcBef>
                <a:spcPct val="20000"/>
              </a:spcBef>
              <a:buClr>
                <a:srgbClr val="660066"/>
              </a:buClr>
              <a:buFont typeface="Wingdings 2" panose="05020102010507070707" pitchFamily="18" charset="2"/>
              <a:buChar char="¡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marL="1143000" indent="-228600">
              <a:spcBef>
                <a:spcPct val="20000"/>
              </a:spcBef>
              <a:buClr>
                <a:srgbClr val="660066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marL="1600200" indent="-228600">
              <a:spcBef>
                <a:spcPct val="20000"/>
              </a:spcBef>
              <a:buClr>
                <a:srgbClr val="660066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marL="2057400" indent="-228600">
              <a:spcBef>
                <a:spcPct val="20000"/>
              </a:spcBef>
              <a:buClr>
                <a:srgbClr val="660066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</a:t>
            </a:r>
            <a:r>
              <a:rPr lang="en-US" altLang="zh-CN" sz="2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</a:t>
            </a:r>
            <a:r>
              <a:rPr lang="en-US" altLang="zh-CN" sz="2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</a:t>
            </a:r>
            <a:r>
              <a:rPr lang="en-US" altLang="zh-CN" sz="2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划</a:t>
            </a:r>
            <a:endParaRPr lang="zh-CN" altLang="en-US" sz="2400" b="1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24"/>
          <p:cNvSpPr/>
          <p:nvPr/>
        </p:nvSpPr>
        <p:spPr bwMode="auto">
          <a:xfrm>
            <a:off x="4349750" y="4593138"/>
            <a:ext cx="368300" cy="40163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UNIT_PLACING_PICTURE_USER_VIEWPORT" val="{&quot;height&quot;:4521,&quot;width&quot;:6080}"/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UNIT_PLACING_PICTURE_USER_VIEWPORT" val="{&quot;height&quot;:4521,&quot;width&quot;:5303}"/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PLACING_PICTURE_USER_VIEWPORT" val="{&quot;height&quot;:4185,&quot;width&quot;:9435}"/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MH" val="20180423174909"/>
  <p:tag name="MH_LIBRARY" val="GRAPHIC"/>
  <p:tag name="MH_ORDER" val="文本框 3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UNIT_PLACING_PICTURE_USER_VIEWPORT" val="{&quot;height&quot;:7605,&quot;width&quot;:14055}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UNIT_PLACING_PICTURE_USER_VIEWPORT" val="{&quot;height&quot;:5132,&quot;width&quot;:11306}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PP_MARK_KEY" val="d7b3575f-6923-4dc8-8e85-e5366b26a91b"/>
  <p:tag name="COMMONDATA" val="eyJoZGlkIjoiMzhkYmM2YmZkZDJmYTVjZTc4N2UwZDI1ZmJiNTc0OTgifQ==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10532</Words>
  <Application>WPS 演示</Application>
  <PresentationFormat>全屏显示(4:3)</PresentationFormat>
  <Paragraphs>1236</Paragraphs>
  <Slides>27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45" baseType="lpstr">
      <vt:lpstr>Arial</vt:lpstr>
      <vt:lpstr>宋体</vt:lpstr>
      <vt:lpstr>Wingdings</vt:lpstr>
      <vt:lpstr>Calibri</vt:lpstr>
      <vt:lpstr>黑体</vt:lpstr>
      <vt:lpstr>Calibri Light</vt:lpstr>
      <vt:lpstr>Cambria</vt:lpstr>
      <vt:lpstr>微软雅黑</vt:lpstr>
      <vt:lpstr>Times New Roman</vt:lpstr>
      <vt:lpstr>Helvetica</vt:lpstr>
      <vt:lpstr>Wingdings 2</vt:lpstr>
      <vt:lpstr>Wingdings</vt:lpstr>
      <vt:lpstr>Arial Unicode MS</vt:lpstr>
      <vt:lpstr>等线</vt:lpstr>
      <vt:lpstr>3_自定义设计方案</vt:lpstr>
      <vt:lpstr>自定义设计方案</vt:lpstr>
      <vt:lpstr>Equation.KSEE3</vt:lpstr>
      <vt:lpstr>Equation.KSEE3</vt:lpstr>
      <vt:lpstr>PowerPoint 演示文稿</vt:lpstr>
      <vt:lpstr>个人简介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/>
  <cp:lastModifiedBy>一只大尾巴狼</cp:lastModifiedBy>
  <cp:revision>1840</cp:revision>
  <dcterms:created xsi:type="dcterms:W3CDTF">2019-03-08T11:28:00Z</dcterms:created>
  <dcterms:modified xsi:type="dcterms:W3CDTF">2023-07-03T10:05:27Z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2052-11.1.0.14309</vt:lpwstr>
  </property>
  <property fmtid="{D5CDD505-2E9C-101B-9397-08002B2CF9AE}" pid="4" name="ICV">
    <vt:lpwstr>4FA1DAF8854A42679D03022B220DB583</vt:lpwstr>
  </property>
</Properties>
</file>